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Lst>
  <p:sldSz cy="5143500" cx="9144000"/>
  <p:notesSz cx="6858000" cy="9144000"/>
  <p:embeddedFontLst>
    <p:embeddedFont>
      <p:font typeface="Roboto"/>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20" Type="http://schemas.openxmlformats.org/officeDocument/2006/relationships/slide" Target="slides/slide14.xml"/><Relationship Id="rId42" Type="http://schemas.openxmlformats.org/officeDocument/2006/relationships/slide" Target="slides/slide36.xml"/><Relationship Id="rId41" Type="http://schemas.openxmlformats.org/officeDocument/2006/relationships/slide" Target="slides/slide35.xml"/><Relationship Id="rId22" Type="http://schemas.openxmlformats.org/officeDocument/2006/relationships/slide" Target="slides/slide16.xml"/><Relationship Id="rId44" Type="http://schemas.openxmlformats.org/officeDocument/2006/relationships/font" Target="fonts/Roboto-regular.fntdata"/><Relationship Id="rId21" Type="http://schemas.openxmlformats.org/officeDocument/2006/relationships/slide" Target="slides/slide15.xml"/><Relationship Id="rId43" Type="http://schemas.openxmlformats.org/officeDocument/2006/relationships/slide" Target="slides/slide37.xml"/><Relationship Id="rId24" Type="http://schemas.openxmlformats.org/officeDocument/2006/relationships/slide" Target="slides/slide18.xml"/><Relationship Id="rId46" Type="http://schemas.openxmlformats.org/officeDocument/2006/relationships/font" Target="fonts/Roboto-italic.fntdata"/><Relationship Id="rId23" Type="http://schemas.openxmlformats.org/officeDocument/2006/relationships/slide" Target="slides/slide17.xml"/><Relationship Id="rId45" Type="http://schemas.openxmlformats.org/officeDocument/2006/relationships/font" Target="fonts/Roboto-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47" Type="http://schemas.openxmlformats.org/officeDocument/2006/relationships/font" Target="fonts/Roboto-boldItalic.fntdata"/><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slide" Target="slides/slide33.xml"/><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common.js"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common.js"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learnwikidata.net"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wikidata.org/wiki/Wikidata:Tours" TargetMode="Externa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wikidata.org/wiki/Q6000720" TargetMode="External"/><Relationship Id="rId3" Type="http://schemas.openxmlformats.org/officeDocument/2006/relationships/hyperlink" Target="https://www.eoas.info/biogs/P004511b.htm"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wikidata.org/wiki/Wikidata:Main_Page"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d90afdc3ec_0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d90afdc3ec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solidFill>
                  <a:schemeClr val="dk1"/>
                </a:solidFill>
              </a:rPr>
              <a:t>All of you have heard of and are most probably using Wikipedia on a regular basis. But what about Wikidata? What’s the difference and how are the projects related?</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d90afdc3ec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d90afdc3ec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One of the most important elements of Wikidata is that it acts like an identifier hub.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In this slide you can see all the identifiers added to the Wikidata item for the botanist Ynes Mexia.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The text is small because there are SO MANY identifiers listed on her item. If you look closely you’ll see library identifiers, archive identifiers, online encyclopaedia identifiers, botany database identifiers, natural history institution identifiers, and genealogical database identifiers.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So Wikidata acts like a crosswalk or a bridge between one institution’s data and another institution’s data.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d90afdc3ec_0_2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3d90afdc3ec_0_2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Wikidata is queryable.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If you know the SPARQL query language you can use the Wikidata Query Service to query Wikidata.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The Wikidata Query Service also allows you to visualise the data, for </a:t>
            </a:r>
            <a:r>
              <a:rPr lang="en-GB">
                <a:solidFill>
                  <a:schemeClr val="dk1"/>
                </a:solidFill>
              </a:rPr>
              <a:t>example here you can see a map of all the herbaria in New Zealand.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You can also use the basic Wikidata Query Builder to query Wikidata.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You can also ask the Wikidata community to build a query for you.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3d90afdc3ec_0_2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3d90afdc3ec_0_2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Another way that Wikidata is extremely useful to us botanists and other scientists, is that other platforms link to Wikidata using the Wikidata identifier, or QID.</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Sites such as the Biodiversity Heritage LIbrary on the left, and Bionomia on the right, pull information about collectors and display that information on their pages.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This reuse of Wikidata information means we can access the same information from multiple websites, and it helps us disambiguate botanists and collectors much more easily and with confidence.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d90afdc3ec_0_2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3d90afdc3ec_0_2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solidFill>
                  <a:schemeClr val="dk1"/>
                </a:solidFill>
              </a:rPr>
              <a:t>So this is what a Wikidata item looks like.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It has a label which can be in multiple languages with the wikidata item identifier called the Qid next to it.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Items should have a description which, as I’ve explained previously, can be in multiple languages. It also has an alias section called the “also known as” or “alias” section, which is important as it reduces the number of duplicate items added to WIkidata and helps people find the data.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There are statements - which is how the data is added to Wikidata - and these statements should be referenced.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There are two main ways to reference a statement. Either through a “stated in” statement which references a source described in a Wikidata item or a “reference url” statement which links to a website address where the source of the data can be found.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There is a separate section at the bottom of the item for identifiers. This section is automatically created when an identifier statement is added to Wikidata.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d90afdc3ec_0_2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3d90afdc3ec_0_2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When you are editing Wikidata you are helping weave a data ecosystem.</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When adding or enriching items on Wikidata, you are increasing the shared knowledge available to everyone.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As shown on the previous slides, data can be reused across multiple platforms. It can be reached by humans searching for information, but also by machines, increasing the pace at which data can be interlinked.</a:t>
            </a:r>
            <a:endParaRPr>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d90afdc3ec_0_3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3d90afdc3ec_0_3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This is a map of any Wikidata item which has geographical data linked to it.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It gives an indication of Wikidata coverage of particular areas of the planet. South America and Africa are not as well covered as locations in the Global North.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This is definitely something to bear in mind when editing Wikidata. Try to prioritise areas and topics that are less well covered.</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d90afdc3ec_0_10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3d90afdc3ec_0_10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t>We’ve included two links in this slide to a blog about mitigating AI bias and a scholarly article on bias in the Wikidata that may be of interest. </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GB"/>
              <a:t>This second link for example found that regarding </a:t>
            </a:r>
            <a:r>
              <a:rPr lang="en-GB">
                <a:solidFill>
                  <a:schemeClr val="dk1"/>
                </a:solidFill>
              </a:rPr>
              <a:t>STEM scientists and engineers </a:t>
            </a:r>
            <a:r>
              <a:rPr lang="en-GB"/>
              <a:t>in Wikidata, there is an overrepresentation by people who are white and of northern hemisphere citizenship, whereas the rest of the world is generally underrepresented. </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GB"/>
              <a:t>Therefore we encourage you to </a:t>
            </a:r>
            <a:r>
              <a:rPr lang="en-GB">
                <a:solidFill>
                  <a:schemeClr val="dk1"/>
                </a:solidFill>
              </a:rPr>
              <a:t>edit proactively. For example, you can improve the coverage of underrepresented groups of people in society in Wikidata. For example I prioritise creating or improving Wikidata items for women as well as items for botanists from the Global South.  </a:t>
            </a:r>
            <a:endParaRPr/>
          </a:p>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dab826c13e_0_1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3dab826c13e_0_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t>So now that you know what Wikidata is, why would you edit Wikidata?</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GB"/>
              <a:t>Here are a few links to blogs or papers that discuss some of the reasons why you might want to edit Wikidata. There are many more! </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GB"/>
              <a:t>But the basic idea is that when you edit in Wikidata, you collaboratively help build an open data repository that improves Wikipedia, has lots of applications in science and other </a:t>
            </a:r>
            <a:r>
              <a:rPr lang="en-GB"/>
              <a:t>topics</a:t>
            </a:r>
            <a:r>
              <a:rPr lang="en-GB"/>
              <a:t>, and helps connect or link up things - for both humans and machines - when we all work together on it.</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dab826c13e_0_1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3dab826c13e_0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solidFill>
                  <a:schemeClr val="dk1"/>
                </a:solidFill>
              </a:rPr>
              <a:t>Now we are on to the second part of the presentation.</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Before we get into editing Wikidata, we want to get our Preferences set up and some Gadgets installed that will help streamline our editing experience.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This part of the talk will be you actively taking part! So make sure you have these slides open in one tab so you can click on the different links as we go.</a:t>
            </a:r>
            <a:endParaRPr>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3e660a31f26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3e660a31f26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Here are a few very useful links for understanding what Gadgets, Tools and Scripts are </a:t>
            </a:r>
            <a:r>
              <a:rPr lang="en-GB"/>
              <a:t>available</a:t>
            </a:r>
            <a:r>
              <a:rPr lang="en-GB"/>
              <a:t> to you for using on Wikidata.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We will go through some of these in the next few slides.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 recommend reading through these pages later on your own time to deepen your understanding of the </a:t>
            </a:r>
            <a:r>
              <a:rPr lang="en-GB"/>
              <a:t>available</a:t>
            </a:r>
            <a:r>
              <a:rPr lang="en-GB"/>
              <a:t> options.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At the moment, please open these tabs on your browser, especially the last one - Gadget usage statistics.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3e660a31f26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3e660a31f26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solidFill>
                  <a:schemeClr val="dk1"/>
                </a:solidFill>
              </a:rPr>
              <a:t>Here is an outline of the presentation. There are three parts to this presentation. Please type in the bit ly link to follow along in my Google docs presentation as I go. There are many links you can click on now or later!</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The first part is a basic introduction, which is me talking.</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The second part, you will be actively participating by checking and updating your preferences and gadgets, so if you haven’t already, please navigate to my slides so you can easily click on links as we go.</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The third part will be me showing you some more resources and demoing a few of the gadgets and resources we have installed.</a:t>
            </a:r>
            <a:endParaRPr>
              <a:solidFill>
                <a:schemeClr val="dk1"/>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3d90afdc3ec_0_9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3d90afdc3ec_0_9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I would now like everyone to navigate to their Wikidata Userpage and click on the Preferences icon in the drop down menu in the upper right hand corner.</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One</a:t>
            </a:r>
            <a:r>
              <a:rPr lang="en-GB">
                <a:solidFill>
                  <a:schemeClr val="dk1"/>
                </a:solidFill>
              </a:rPr>
              <a:t> of the most important tabs on this preferences page is the Gadgets tab.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This is full of useful tools that can make your editing easier. Like many things in Wiki - some of these gadgets don’t have great documentation on what they do.</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Keep this page open on your browser.</a:t>
            </a:r>
            <a:endParaRPr>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3d90afdc3ec_0_9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3d90afdc3ec_0_9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Now </a:t>
            </a:r>
            <a:r>
              <a:rPr lang="en-GB">
                <a:solidFill>
                  <a:schemeClr val="dk1"/>
                </a:solidFill>
              </a:rPr>
              <a:t>navigate</a:t>
            </a:r>
            <a:r>
              <a:rPr lang="en-GB">
                <a:solidFill>
                  <a:schemeClr val="dk1"/>
                </a:solidFill>
              </a:rPr>
              <a:t> to that Gadget usage statistics page.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This page is helpful because it lists the Gadgets in order of how many people use them, showing their utility. I suggest making sure 8 of the top 9</a:t>
            </a:r>
            <a:r>
              <a:rPr lang="en-GB">
                <a:solidFill>
                  <a:schemeClr val="dk1"/>
                </a:solidFill>
              </a:rPr>
              <a:t>, as shown here on the left, plus these other 4 on the right </a:t>
            </a:r>
            <a:r>
              <a:rPr lang="en-GB">
                <a:solidFill>
                  <a:schemeClr val="dk1"/>
                </a:solidFill>
              </a:rPr>
              <a:t>are ticked on your Wikidata Userpage Gadget tab </a:t>
            </a:r>
            <a:r>
              <a:rPr lang="en-GB">
                <a:solidFill>
                  <a:schemeClr val="dk1"/>
                </a:solidFill>
              </a:rPr>
              <a:t> in your preferences</a:t>
            </a:r>
            <a:r>
              <a:rPr lang="en-GB">
                <a:solidFill>
                  <a:schemeClr val="dk1"/>
                </a:solidFill>
              </a:rPr>
              <a:t>. </a:t>
            </a:r>
            <a:r>
              <a:rPr lang="en-GB">
                <a:solidFill>
                  <a:schemeClr val="dk1"/>
                </a:solidFill>
              </a:rPr>
              <a:t>Please </a:t>
            </a:r>
            <a:r>
              <a:rPr lang="en-GB">
                <a:solidFill>
                  <a:schemeClr val="dk1"/>
                </a:solidFill>
              </a:rPr>
              <a:t>toggle between your Gadgets tab and here to make sure all of those shownhere are ticked. Leave other ticked gadgets as they are.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I’m not recommending Request Deletion unless you want to get into conversations about Wikidata notability. It’s not for duplicate Wikidata items. If you do come across those, you can Merge them, but I would consider Merge to be a more advanced skill that should only be done when you are 100% sure they are the same thing, and also please don’t use it for species and other taxa!</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What do some of the other gadgets do? They save you time and clicks! For example:</a:t>
            </a:r>
            <a:endParaRPr>
              <a:solidFill>
                <a:schemeClr val="dk1"/>
              </a:solidFill>
            </a:endParaRPr>
          </a:p>
          <a:p>
            <a:pPr indent="-298450" lvl="0" marL="457200" rtl="0" algn="l">
              <a:spcBef>
                <a:spcPts val="0"/>
              </a:spcBef>
              <a:spcAft>
                <a:spcPts val="0"/>
              </a:spcAft>
              <a:buClr>
                <a:schemeClr val="dk1"/>
              </a:buClr>
              <a:buSzPts val="1100"/>
              <a:buChar char="●"/>
            </a:pPr>
            <a:r>
              <a:rPr lang="en-GB">
                <a:solidFill>
                  <a:schemeClr val="dk1"/>
                </a:solidFill>
              </a:rPr>
              <a:t>The current data will automatically give the date when you add a retrieved statement to a reference. </a:t>
            </a:r>
            <a:endParaRPr>
              <a:solidFill>
                <a:schemeClr val="dk1"/>
              </a:solidFill>
            </a:endParaRPr>
          </a:p>
          <a:p>
            <a:pPr indent="-298450" lvl="0" marL="457200" rtl="0" algn="l">
              <a:spcBef>
                <a:spcPts val="0"/>
              </a:spcBef>
              <a:spcAft>
                <a:spcPts val="0"/>
              </a:spcAft>
              <a:buClr>
                <a:schemeClr val="dk1"/>
              </a:buClr>
              <a:buSzPts val="1100"/>
              <a:buChar char="●"/>
            </a:pPr>
            <a:r>
              <a:rPr lang="en-GB">
                <a:solidFill>
                  <a:schemeClr val="dk1"/>
                </a:solidFill>
              </a:rPr>
              <a:t>The duplicate references gadget will allow you to copy a reference and add it to any other statement made in a particular item. </a:t>
            </a:r>
            <a:endParaRPr>
              <a:solidFill>
                <a:schemeClr val="dk1"/>
              </a:solidFill>
            </a:endParaRPr>
          </a:p>
          <a:p>
            <a:pPr indent="-298450" lvl="0" marL="457200" rtl="0" algn="l">
              <a:spcBef>
                <a:spcPts val="0"/>
              </a:spcBef>
              <a:spcAft>
                <a:spcPts val="0"/>
              </a:spcAft>
              <a:buClr>
                <a:schemeClr val="dk1"/>
              </a:buClr>
              <a:buSzPts val="1100"/>
              <a:buChar char="●"/>
            </a:pPr>
            <a:r>
              <a:rPr lang="en-GB">
                <a:solidFill>
                  <a:schemeClr val="dk1"/>
                </a:solidFill>
              </a:rPr>
              <a:t>Recoin gadget gives you a list of important properties that are missing from a Wikidata item based on other items of a similar type in Wikidata. This can guide your editing and help you make the item more useful.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3d90afdc3ec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1" name="Google Shape;291;g3d90afdc3ec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solidFill>
                  <a:schemeClr val="dk1"/>
                </a:solidFill>
              </a:rPr>
              <a:t>Now let’s get our language settings the way we want them.</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You can read and add data to Wikidata in many languages.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You do this by pressing the language icon at the top right of the Wikidata screen.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Once you’ve pressed that you press the wheel icon at the bottom right of that pop up. </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This takes you to the language settings where you can decide what language you want Wikidata to be in as well as the language you want to add data to Wikidata in. For many of us both of these will be English, but for others we might want to make changes. Also you can easily change this at any time for example if you are editing or reading a bunch of items in another language on a certain day, and then easily change back.</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3e660a31f26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3e660a31f26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If you want to see and edit labels and descriptions of Wikidata items in multiple languages, let’s now set that up.</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GB"/>
              <a:t>Here you can see what a Wikidata item for this particular scientist looks like for me when I am logged into Wikidata.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There’s also another button here for “all entered languages” ‘and you can furthermore see that I have the “Recoin” gadget set up in my profile. You can also see I have a script running (we’ll get to that later) which shows me which editors have edited certain parts of this Wikidata item.</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solidFill>
                  <a:schemeClr val="dk1"/>
                </a:solidFill>
              </a:rPr>
              <a:t>I can see these four languages because they are the ones I have chosen. I can edit the label, description and aliases for my chosen languages.  Default for all languages is also really important especially for things like people, species and scientific papers - whose label should not change for different languages. So putting a label in here means that it will automatically show that name for any language, and importantly, you don’t have to fill that in for all the other languages. This saves space in Wikidata because it’s not having to store the same value multiple times - it just stores it once here and you can see it’s filled in grey for languages that don’t have a value.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So how do we set this up?</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3e660a31f26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3e660a31f26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Back on your Preferences, this time choose the Appearance tab. Click “Show labels…”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Now head to your Userpage in Wikidata, and add a statement using Babel. Babel shows what languages you are interested in, and want to show on Wikidata item labels, and gives them a score of 0 to 5 (plus N).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Recommendations: List them in the order you want to see them, add 0 to languages you want to see but don’t speak, always add “mul-1” as your last language.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Let’s now take 5 minutes to get your Babel set up on your userpage. This will show up as a colourful box like this on your Wikidata Userpage.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3dab826c13e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5" name="Google Shape;325;g3dab826c13e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If we go back to that page showing us the Gadget usage statistics, now sort by “enabled in”.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GB">
                <a:solidFill>
                  <a:schemeClr val="dk1"/>
                </a:solidFill>
              </a:rPr>
              <a:t>We can see that in addition to some Gadgets being in Preferences (and easy to add by ticking boxes - which we have just done), some others are enabled in something called “common.js”.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But if we want to enable one of these gadgets, how do we do that?</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3dab826c13e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3dab826c13e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Everyone has a common.js page, or if you don’t have one yet, you can create one. Navigate to your Wikidata page now following this format.</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GB"/>
              <a:t>Note this is your Wikidata common.js page. You will also have a common.js page for Wikipedia and also for Commons, for different tools for those platforms.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This is what my Wikidata common.js page looks like. Lots of bits of code copied in, means the tools set up in this way will work.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These codes for Gadgets are all developed by Wikidata users and made available to others to use to streamline your editing experience.</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GB"/>
              <a:t>You can copy and paste common.js</a:t>
            </a:r>
            <a:r>
              <a:rPr lang="en-GB">
                <a:solidFill>
                  <a:schemeClr val="dk1"/>
                </a:solidFill>
              </a:rPr>
              <a:t> code here. But a couple of weeks ago I found out about a script called “Script Installer” which will make the process easier!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g3dab826c13e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2" name="Google Shape;342;g3dab826c13e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solidFill>
                  <a:schemeClr val="dk1"/>
                </a:solidFill>
              </a:rPr>
              <a:t>So the first script we are going to add to our common.js page is Script Installer!</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GB">
                <a:solidFill>
                  <a:schemeClr val="dk1"/>
                </a:solidFill>
              </a:rPr>
              <a:t>"ScriptInstaller" will put an "Install" button for automatically installing any scripts to your common.js page on Wikidata. This means no more copy/pasting of code!</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GB">
                <a:solidFill>
                  <a:schemeClr val="dk1"/>
                </a:solidFill>
              </a:rPr>
              <a:t>So what I’d like everyone to do is now edit your common.js page, copy/paste the following code into it, click Publish, then follow the Reference instructions at the top of the </a:t>
            </a:r>
            <a:r>
              <a:rPr lang="en-GB" u="sng">
                <a:solidFill>
                  <a:schemeClr val="hlink"/>
                </a:solidFill>
                <a:hlinkClick r:id="rId2"/>
              </a:rPr>
              <a:t>common.js</a:t>
            </a:r>
            <a:r>
              <a:rPr lang="en-GB">
                <a:solidFill>
                  <a:schemeClr val="dk1"/>
                </a:solidFill>
              </a:rPr>
              <a:t> page.</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3dab826c13e_0_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1" name="Google Shape;351;g3dab826c13e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Now that we have StriptInstaller, let’s use it to add another script.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solidFill>
                  <a:schemeClr val="dk1"/>
                </a:solidFill>
              </a:rPr>
              <a:t>We’ll choose the </a:t>
            </a:r>
            <a:r>
              <a:rPr lang="en-GB">
                <a:solidFill>
                  <a:schemeClr val="dk1"/>
                </a:solidFill>
              </a:rPr>
              <a:t>script</a:t>
            </a:r>
            <a:r>
              <a:rPr lang="en-GB">
                <a:solidFill>
                  <a:schemeClr val="dk1"/>
                </a:solidFill>
              </a:rPr>
              <a:t> </a:t>
            </a:r>
            <a:r>
              <a:rPr lang="en-GB">
                <a:solidFill>
                  <a:schemeClr val="dk1"/>
                </a:solidFill>
              </a:rPr>
              <a:t>UseAsRef, which is useful because it will allow us to easily use an identifier that is already on a Wikidata Item as a reference for another statement on the item.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GB"/>
              <a:t>First, back on our handy Gadget usage statistics page, choose the script UseAsRef by clicking on it.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This opens the handy Enhance user interface page. Click Activate there.</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g3dab826c13e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3" name="Google Shape;363;g3dab826c13e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This opens the line of code. You can copy/paste this into your </a:t>
            </a:r>
            <a:r>
              <a:rPr lang="en-GB" u="sng">
                <a:solidFill>
                  <a:schemeClr val="hlink"/>
                </a:solidFill>
                <a:hlinkClick r:id="rId2"/>
              </a:rPr>
              <a:t>c</a:t>
            </a:r>
            <a:r>
              <a:rPr lang="en-GB"/>
              <a:t>ommon.js page, but why do that when you can use ScriptInstaller?</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So click on the link [[User:Bargioni/UseAsRef.js]] which will take you to the code for that Gadget.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At the top of that page, you should now see an “Install” button (this is </a:t>
            </a:r>
            <a:r>
              <a:rPr lang="en-GB"/>
              <a:t>what</a:t>
            </a:r>
            <a:r>
              <a:rPr lang="en-GB"/>
              <a:t> ScriptInstaller did!). Click on Install.</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Then go back to your common.js page to refresh and check that this code is now there.</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d90afdc3ec_0_2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d90afdc3ec_0_2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solidFill>
                  <a:schemeClr val="dk1"/>
                </a:solidFill>
              </a:rPr>
              <a:t>Wikidata is one of many Wikimedia sister projects (this one here with the barcode logo), others include Wikimedia Commons, Wikisourse and of course Wikipedia.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Wikidata aims to create an open and collaborative database that stores relational statements about entities.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3dab826c13e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3" name="Google Shape;373;g3dab826c13e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solidFill>
                  <a:schemeClr val="dk1"/>
                </a:solidFill>
              </a:rPr>
              <a:t>Now we are up to Wikidata editing resources &amp; demos!</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3d90afdc3ec_0_3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3d90afdc3ec_0_3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Here’s a stack of resources you can get to using these slides.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Wikidata’s main page is full of links to info about getting started, but we’d recommend new editors start with the Wikidata tour or </a:t>
            </a:r>
            <a:r>
              <a:rPr lang="en-GB" u="sng">
                <a:solidFill>
                  <a:schemeClr val="hlink"/>
                </a:solidFill>
                <a:hlinkClick r:id="rId2"/>
              </a:rPr>
              <a:t>Learnwikidata.net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Learnwikidata has short videos on how to make edits and is a fantastic introduction.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The University of Edinburgh guide has written guidance and more videos, showing you the details of what editing looks like.</a:t>
            </a:r>
            <a:endParaRPr b="1">
              <a:solidFill>
                <a:schemeClr val="dk1"/>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3d90afdc3ec_0_10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3d90afdc3ec_0_10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solidFill>
                  <a:schemeClr val="dk1"/>
                </a:solidFill>
              </a:rPr>
              <a:t>There are several other tools that come in handy when editing Wikidata, again to make editing quicker, more streamlined. The examples here are about people (authors of publications) and publications.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Included in this slide a links to the Author Disambiguator tool. This tool helps you change an author name string statement on a Wikidata publication item to a link to the author Wikidata item.</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The BHL2Wiki tool helps editors add a publication to Wikidata via its DOI. The tool checks to see if a Wikidata item already exists and if not imports the publication metadata from CrossRef into Wikidata allowing the editor to automatically create a Wikidata item for a publication. If the article metadata is not in CrossRef and linked to the article DOI BHL2Wiki will not work.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The last tool on the slide is Quickstatements. Quickstatements facilitates the editing of Wikidata, and some tools like the two I’ve just mentioned, use QuickStatements.</a:t>
            </a:r>
            <a:endParaRPr>
              <a:solidFill>
                <a:srgbClr val="101418"/>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3d90afdc3ec_0_6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3d90afdc3ec_0_6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t>So how do you edit Wikidata? We highly recommend completing the Wikidata tours tutorials to get yourself started. We’ve also included a link to a youtube video. When you are ready go to the main page of Wikidata. If you want to manually create an entire new item you can press the “create new item” tab on the left hand side of the Wikidata. Before doing this we highly recommend searching Wikidata for what you want before attempting to create a new item about it. This is to avoid creating duplicate items. </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GB"/>
              <a:t>If you just want to edit an item, go to that item and press the “add statement”. You can then add the property you want to use (for example date of birth) and then add the data you would like to add to the Wikidata item. </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GB"/>
              <a:t>We highly recommend starting with manually editing Wikidata before progressing to bulk editing. We’ve put links to some beginner documentation and videos on how to edit Wikidata to start you off on your Wikidata editing journey. </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GB" u="sng">
                <a:solidFill>
                  <a:schemeClr val="hlink"/>
                </a:solidFill>
                <a:hlinkClick r:id="rId2"/>
              </a:rPr>
              <a:t>https://www.wikidata.org/wiki/Wikidata:Tours</a:t>
            </a:r>
            <a:r>
              <a:rPr lang="en-GB"/>
              <a:t>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3d90afdc3ec_0_4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3" name="Google Shape;413;g3d90afdc3ec_0_4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a:solidFill>
                  <a:schemeClr val="dk1"/>
                </a:solidFill>
              </a:rPr>
              <a:t>Demo: </a:t>
            </a:r>
            <a:r>
              <a:rPr lang="en-GB">
                <a:solidFill>
                  <a:schemeClr val="dk1"/>
                </a:solidFill>
              </a:rPr>
              <a:t>do a live demo on screen - go to a Wikidata item, demonstrate the shortcut keys for getting around, “in more languages”, “Recoin”, other gadgets, add Label and Description, add Statement.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u="sng">
                <a:solidFill>
                  <a:schemeClr val="hlink"/>
                </a:solidFill>
                <a:hlinkClick r:id="rId2"/>
              </a:rPr>
              <a:t>https://www.wikidata.org/wiki/Q6000720</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Demo: add German description, “Australische Botanikerin”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Demo: Use the Encyclopedia of Australian Science ID  </a:t>
            </a:r>
            <a:r>
              <a:rPr lang="en-GB" u="sng">
                <a:solidFill>
                  <a:schemeClr val="hlink"/>
                </a:solidFill>
                <a:hlinkClick r:id="rId3"/>
              </a:rPr>
              <a:t>https://www.eoas.info/biogs/P004511b.htm</a:t>
            </a:r>
            <a:r>
              <a:rPr lang="en-GB">
                <a:solidFill>
                  <a:schemeClr val="dk1"/>
                </a:solidFill>
              </a:rPr>
              <a:t> as a reference for “educated at” University of Melbourne using UseAsRef.</a:t>
            </a:r>
            <a:endParaRPr b="1">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3dab826c13e_0_1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3dab826c13e_0_1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solidFill>
                  <a:schemeClr val="dk1"/>
                </a:solidFill>
              </a:rPr>
              <a:t>Here is a summary of the main points of my talk today on Wikidata.</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3dab826c13e_0_1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4" name="Google Shape;424;g3dab826c13e_0_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3e660a31f26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5" name="Google Shape;435;g3e660a31f26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e660a31f26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3e660a31f26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solidFill>
                  <a:schemeClr val="dk1"/>
                </a:solidFill>
              </a:rPr>
              <a:t>Or as a recent diff blog put it: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Wikipedia tells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Commons shows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Wikidata connects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d90afdc3ec_0_2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3d90afdc3ec_0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solidFill>
                  <a:schemeClr val="dk1"/>
                </a:solidFill>
              </a:rPr>
              <a:t>Wikidata is a sort of</a:t>
            </a:r>
            <a:r>
              <a:rPr lang="en-GB">
                <a:solidFill>
                  <a:schemeClr val="dk1"/>
                </a:solidFill>
              </a:rPr>
              <a:t> data backbone for Wikipedia. Pretty much anything you can think of gets an entry. While Wikipedia provides text, Wikidata stores structured data that are human- and machine-readable.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u="sng">
                <a:solidFill>
                  <a:srgbClr val="1155CC"/>
                </a:solidFill>
                <a:hlinkClick r:id="rId2">
                  <a:extLst>
                    <a:ext uri="{A12FA001-AC4F-418D-AE19-62706E023703}">
                      <ahyp:hlinkClr val="tx"/>
                    </a:ext>
                  </a:extLst>
                </a:hlinkClick>
              </a:rPr>
              <a:t>https://www.wikidata.org/wiki/Wikidata:Main_Page</a:t>
            </a:r>
            <a:r>
              <a:rPr lang="en-GB">
                <a:solidFill>
                  <a:schemeClr val="dk1"/>
                </a:solidFill>
              </a:rPr>
              <a:t>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Wikidata is a free, open </a:t>
            </a:r>
            <a:r>
              <a:rPr b="1" lang="en-GB">
                <a:solidFill>
                  <a:schemeClr val="dk1"/>
                </a:solidFill>
              </a:rPr>
              <a:t>knowledge base</a:t>
            </a:r>
            <a:r>
              <a:rPr lang="en-GB">
                <a:solidFill>
                  <a:schemeClr val="dk1"/>
                </a:solidFill>
              </a:rPr>
              <a:t> anyone can edit.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It is </a:t>
            </a:r>
            <a:r>
              <a:rPr b="1" lang="en-GB">
                <a:solidFill>
                  <a:schemeClr val="dk1"/>
                </a:solidFill>
              </a:rPr>
              <a:t>multilingual </a:t>
            </a:r>
            <a:r>
              <a:rPr lang="en-GB">
                <a:solidFill>
                  <a:schemeClr val="dk1"/>
                </a:solidFill>
              </a:rPr>
              <a:t>by design, you can use it in many different languages.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It can be read and edited by humans and applications, so it’s easy to improve a single item or thousands.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The data can be </a:t>
            </a:r>
            <a:r>
              <a:rPr b="1" lang="en-GB">
                <a:solidFill>
                  <a:schemeClr val="dk1"/>
                </a:solidFill>
              </a:rPr>
              <a:t>queried </a:t>
            </a:r>
            <a:r>
              <a:rPr lang="en-GB">
                <a:solidFill>
                  <a:schemeClr val="dk1"/>
                </a:solidFill>
              </a:rPr>
              <a:t>and because they are openly licensed (Creative Commons 0, CC0), they can be </a:t>
            </a:r>
            <a:r>
              <a:rPr b="1" lang="en-GB">
                <a:solidFill>
                  <a:schemeClr val="dk1"/>
                </a:solidFill>
              </a:rPr>
              <a:t>(re)used</a:t>
            </a:r>
            <a:r>
              <a:rPr lang="en-GB">
                <a:solidFill>
                  <a:schemeClr val="dk1"/>
                </a:solidFill>
              </a:rPr>
              <a:t> without restrictions.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Really important is Wikidata’s role as a </a:t>
            </a:r>
            <a:r>
              <a:rPr b="1" lang="en-GB">
                <a:solidFill>
                  <a:schemeClr val="dk1"/>
                </a:solidFill>
              </a:rPr>
              <a:t>hub </a:t>
            </a:r>
            <a:r>
              <a:rPr lang="en-GB">
                <a:solidFill>
                  <a:schemeClr val="dk1"/>
                </a:solidFill>
              </a:rPr>
              <a:t>for external </a:t>
            </a:r>
            <a:r>
              <a:rPr b="1" lang="en-GB">
                <a:solidFill>
                  <a:schemeClr val="dk1"/>
                </a:solidFill>
              </a:rPr>
              <a:t>identifiers</a:t>
            </a:r>
            <a:r>
              <a:rPr lang="en-GB">
                <a:solidFill>
                  <a:schemeClr val="dk1"/>
                </a:solidFill>
              </a:rPr>
              <a:t>!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This structure, openness, and accessibility makes it a powerful way to answer really complex questions.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I will go over each of these briefly in the next slides.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3d90afdc3ec_0_2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3d90afdc3ec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Wikidata is made up of structured data, that is, data that is linked to other data.</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Thing 1 is linked to Thing 2.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That linked structure is often called a triple, because it’s made up of three parts: subject, predicate, object.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For example Ynes Mexia is our subject, and she has the occupation botanist. So Mexia’s Wikidata item is linked to the Wikidata property “occupation” which is then linked to the Wikidata item for “botanist”.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3d90afdc3ec_0_2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3d90afdc3ec_0_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solidFill>
                  <a:schemeClr val="dk1"/>
                </a:solidFill>
              </a:rPr>
              <a:t>Wikidata is multilingual.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Each item expresses a concept represented by the Wikidata Qid number.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This concept can be expressed in multiple languages in Wikidata.</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d90afdc3ec_0_2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3d90afdc3ec_0_2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solidFill>
                  <a:schemeClr val="dk1"/>
                </a:solidFill>
              </a:rPr>
              <a:t>Anyone can edit Wikidata, whether or not you have an account.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But if you do have an account, other editors are more likely to assume you are editing in good faith.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If you don’t have an account your IP address will be recorded in the history of those edits.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The community tends to be more suspicious of these types of edits because of vandalism.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d90afdc3ec_0_2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3d90afdc3ec_0_2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solidFill>
                  <a:schemeClr val="dk1"/>
                </a:solidFill>
              </a:rPr>
              <a:t>A</a:t>
            </a:r>
            <a:r>
              <a:rPr lang="en-GB">
                <a:solidFill>
                  <a:schemeClr val="dk1"/>
                </a:solidFill>
              </a:rPr>
              <a:t>ll the data added to Wikidata are licensed CC0.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This means the data is dedicated to the public domain and is able to be reused by anyone for anything.</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ckland museum"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Clr>
                <a:srgbClr val="FFFFFF"/>
              </a:buClr>
              <a:buSzPts val="5200"/>
              <a:buNone/>
              <a:defRPr sz="5200">
                <a:solidFill>
                  <a:srgbClr val="FFFFFF"/>
                </a:solidFill>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rgbClr val="FFFFFF"/>
              </a:buClr>
              <a:buSzPts val="2800"/>
              <a:buNone/>
              <a:defRPr sz="2800">
                <a:solidFill>
                  <a:srgbClr val="FFFFFF"/>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0" name="Google Shape;60;p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3" name="Google Shape;63;p1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64" name="Google Shape;64;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7" name="Google Shape;67;p17"/>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 name="Google Shape;72;p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5" name="Google Shape;75;p19"/>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79" name="Google Shape;79;p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3" name="Google Shape;83;p2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91" name="Google Shape;91;p23"/>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92" name="Google Shape;92;p2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4A86E8"/>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hyperlink" Target="https://orcid.org/0000-0002-2433-9071" TargetMode="External"/><Relationship Id="rId4" Type="http://schemas.openxmlformats.org/officeDocument/2006/relationships/hyperlink" Target="mailto:HeidiM@tepapa.govt.nz" TargetMode="External"/><Relationship Id="rId5" Type="http://schemas.openxmlformats.org/officeDocument/2006/relationships/hyperlink" Target="https://en.wikipedia.org/wiki/User:Stitchbird2" TargetMode="External"/><Relationship Id="rId6" Type="http://schemas.openxmlformats.org/officeDocument/2006/relationships/hyperlink" Target="https://commons.wikimedia.org/wiki/File:Wikidata-logo.png" TargetMode="External"/><Relationship Id="rId7" Type="http://schemas.openxmlformats.org/officeDocument/2006/relationships/hyperlink" Target="https://creativecommons.org/publicdomain/zero/1.0/deed.en" TargetMode="External"/><Relationship Id="rId8"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23.png"/><Relationship Id="rId4" Type="http://schemas.openxmlformats.org/officeDocument/2006/relationships/image" Target="../media/image1.png"/><Relationship Id="rId5" Type="http://schemas.openxmlformats.org/officeDocument/2006/relationships/image" Target="../media/image24.png"/><Relationship Id="rId6" Type="http://schemas.openxmlformats.org/officeDocument/2006/relationships/hyperlink" Target="https://www.wikidata.org/wiki/Q2600470" TargetMode="External"/><Relationship Id="rId7" Type="http://schemas.openxmlformats.org/officeDocument/2006/relationships/hyperlink" Target="https://creativecommons.org/licenses/by-sa/4.0"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hyperlink" Target="https://w.wiki/AAFA" TargetMode="External"/><Relationship Id="rId4" Type="http://schemas.openxmlformats.org/officeDocument/2006/relationships/hyperlink" Target="https://creativecommons.org/licenses/by-sa/4.0" TargetMode="External"/><Relationship Id="rId5" Type="http://schemas.openxmlformats.org/officeDocument/2006/relationships/image" Target="../media/image9.png"/><Relationship Id="rId6"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hyperlink" Target="https://www.biodiversitylibrary.org/creator/15373#/titles" TargetMode="External"/><Relationship Id="rId4" Type="http://schemas.openxmlformats.org/officeDocument/2006/relationships/hyperlink" Target="https://services.bgbm.org/botanypilot/person/q/Q1349394#viaf" TargetMode="External"/><Relationship Id="rId5" Type="http://schemas.openxmlformats.org/officeDocument/2006/relationships/hyperlink" Target="https://www.legislation.govt.nz/act/public/1994/0143/latest/DLM345962.html" TargetMode="External"/><Relationship Id="rId6" Type="http://schemas.openxmlformats.org/officeDocument/2006/relationships/image" Target="../media/image6.png"/><Relationship Id="rId7"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hyperlink" Target="https://commons.wikimedia.org/wiki/File:Ynes_Mexia_Wikidata_item_example.png" TargetMode="External"/><Relationship Id="rId4" Type="http://schemas.openxmlformats.org/officeDocument/2006/relationships/hyperlink" Target="https://www.wikidata.org/wiki/Q36629833" TargetMode="External"/><Relationship Id="rId5" Type="http://schemas.openxmlformats.org/officeDocument/2006/relationships/hyperlink" Target="https://creativecommons.org/licenses/by-sa/4.0" TargetMode="External"/><Relationship Id="rId6"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16.jpg"/><Relationship Id="rId4" Type="http://schemas.openxmlformats.org/officeDocument/2006/relationships/hyperlink" Target="https://commons.wikimedia.org/wiki/File:Weaving_with_Phytelephas_fronds_(19167330314).jpg" TargetMode="External"/><Relationship Id="rId5" Type="http://schemas.openxmlformats.org/officeDocument/2006/relationships/hyperlink" Target="https://creativecommons.org/licenses/by/2.0"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0.png"/><Relationship Id="rId4" Type="http://schemas.openxmlformats.org/officeDocument/2006/relationships/hyperlink" Target="https://commons.wikimedia.org/wiki/File:Wikidata-map-2023-06-26-items-intensity-100.png" TargetMode="External"/><Relationship Id="rId5" Type="http://schemas.openxmlformats.org/officeDocument/2006/relationships/hyperlink" Target="https://commons.wikimedia.org/wiki/File:Wikidata-map-2023-06-26-items-intensity-100.png" TargetMode="External"/><Relationship Id="rId6" Type="http://schemas.openxmlformats.org/officeDocument/2006/relationships/hyperlink" Target="https://commons.wikimedia.org/wiki/File:Wikidata-map-2023-06-26-items-intensity-100.png" TargetMode="External"/><Relationship Id="rId7" Type="http://schemas.openxmlformats.org/officeDocument/2006/relationships/hyperlink" Target="https://wmde.github.io/wikidata-map/dist/index.html"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hyperlink" Target="https://wikimediafoundation.org/news/2018/10/10/mitigating-biases-artificial-intelligences-wikipedian-way/" TargetMode="External"/><Relationship Id="rId4" Type="http://schemas.openxmlformats.org/officeDocument/2006/relationships/hyperlink" Target="https://www.researchgate.net/publication/353863316_Analyzing_Race_and_Country_of_Citizenship_Bias_in_Wikidata" TargetMode="External"/><Relationship Id="rId5" Type="http://schemas.openxmlformats.org/officeDocument/2006/relationships/image" Target="../media/image13.png"/><Relationship Id="rId6" Type="http://schemas.openxmlformats.org/officeDocument/2006/relationships/hyperlink" Target="https://commons.wikimedia.org/wiki/File:Wikidata_edit_book_mark.png" TargetMode="External"/><Relationship Id="rId7" Type="http://schemas.openxmlformats.org/officeDocument/2006/relationships/hyperlink" Target="https://creativecommons.org/licenses/by-sa/4.0"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hyperlink" Target="https://wikiedu.org/blog/2019/06/03/why-is-wikidata-important-to-you/#:~:text=Wikidata%20is%20the%20centralized%2C%20linked,data%20from%20Wikidata%20as%20well." TargetMode="External"/><Relationship Id="rId4" Type="http://schemas.openxmlformats.org/officeDocument/2006/relationships/hyperlink" Target="https://wikiedu.org/blog/2022/07/14/leveraging-wikidata-for-wikipedia/" TargetMode="External"/><Relationship Id="rId9" Type="http://schemas.openxmlformats.org/officeDocument/2006/relationships/hyperlink" Target="https://creativecommons.org/licenses/by-sa/4.0" TargetMode="External"/><Relationship Id="rId5" Type="http://schemas.openxmlformats.org/officeDocument/2006/relationships/hyperlink" Target="https://pmc.ncbi.nlm.nih.gov/articles/PMC10358883/" TargetMode="External"/><Relationship Id="rId6" Type="http://schemas.openxmlformats.org/officeDocument/2006/relationships/hyperlink" Target="https://librarian.aedileworks.com/2023/06/02/what-is-wikidata-and-why-you-should-do-data-entry-for-the-greater-good/" TargetMode="External"/><Relationship Id="rId7" Type="http://schemas.openxmlformats.org/officeDocument/2006/relationships/image" Target="../media/image13.png"/><Relationship Id="rId8" Type="http://schemas.openxmlformats.org/officeDocument/2006/relationships/hyperlink" Target="https://commons.wikimedia.org/wiki/File:Wikidata_edit_book_mark.png"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hyperlink" Target="https://commons.wikimedia.org/wiki/File:Wikidata-logo.png" TargetMode="External"/><Relationship Id="rId4" Type="http://schemas.openxmlformats.org/officeDocument/2006/relationships/hyperlink" Target="https://creativecommons.org/publicdomain/zero/1.0/deed.en" TargetMode="External"/><Relationship Id="rId5" Type="http://schemas.openxmlformats.org/officeDocument/2006/relationships/hyperlink" Target="https://bit.ly/4vXQSit" TargetMode="External"/><Relationship Id="rId6" Type="http://schemas.openxmlformats.org/officeDocument/2006/relationships/hyperlink" Target="https://commons.wikimedia.org/wiki/File:Wikidata-logo.png" TargetMode="External"/><Relationship Id="rId7" Type="http://schemas.openxmlformats.org/officeDocument/2006/relationships/hyperlink" Target="https://creativecommons.org/publicdomain/zero/1.0/deed.en" TargetMode="External"/><Relationship Id="rId8"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hyperlink" Target="https://www.wikidata.org/wiki/Help:Navigating_Wikidata/User_Options" TargetMode="External"/><Relationship Id="rId4" Type="http://schemas.openxmlformats.org/officeDocument/2006/relationships/hyperlink" Target="https://www.wikidata.org/wiki/Wikidata:Tools/Enhance_user_interface" TargetMode="External"/><Relationship Id="rId5" Type="http://schemas.openxmlformats.org/officeDocument/2006/relationships/hyperlink" Target="https://www.wikidata.org/wiki/Wikidata:Database_reports/Gadget_usage_statistics" TargetMode="External"/><Relationship Id="rId6" Type="http://schemas.openxmlformats.org/officeDocument/2006/relationships/image" Target="../media/image36.jpg"/><Relationship Id="rId7" Type="http://schemas.openxmlformats.org/officeDocument/2006/relationships/hyperlink" Target="https://commons.wikimedia.org/wiki/File:New_Zealand_Species_Editathon_Oct_2024_05.jpg" TargetMode="External"/><Relationship Id="rId8" Type="http://schemas.openxmlformats.org/officeDocument/2006/relationships/hyperlink" Target="https://creativecommons.org/licenses/by/4.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hyperlink" Target="https://commons.wikimedia.org/wiki/File:Wikidata-logo.png" TargetMode="External"/><Relationship Id="rId4" Type="http://schemas.openxmlformats.org/officeDocument/2006/relationships/hyperlink" Target="https://creativecommons.org/publicdomain/zero/1.0/deed.en" TargetMode="External"/><Relationship Id="rId5" Type="http://schemas.openxmlformats.org/officeDocument/2006/relationships/hyperlink" Target="https://bit.ly/4vXQSit" TargetMode="External"/><Relationship Id="rId6" Type="http://schemas.openxmlformats.org/officeDocument/2006/relationships/hyperlink" Target="https://commons.wikimedia.org/wiki/File:Wikidata-logo.png" TargetMode="External"/><Relationship Id="rId7" Type="http://schemas.openxmlformats.org/officeDocument/2006/relationships/hyperlink" Target="https://creativecommons.org/publicdomain/zero/1.0/deed.en" TargetMode="External"/><Relationship Id="rId8"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12.png"/><Relationship Id="rId4" Type="http://schemas.openxmlformats.org/officeDocument/2006/relationships/hyperlink" Target="https://creativecommons.org/licenses/by-sa/4.0/" TargetMode="External"/><Relationship Id="rId5" Type="http://schemas.openxmlformats.org/officeDocument/2006/relationships/image" Target="../media/image14.png"/><Relationship Id="rId6"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hyperlink" Target="https://www.wikidata.org/wiki/Wikidata:Database_reports/Gadget_usage_statistics" TargetMode="External"/><Relationship Id="rId4" Type="http://schemas.openxmlformats.org/officeDocument/2006/relationships/hyperlink" Target="https://www.wikidata.org/wiki/Wikidata:Database_reports/Gadget_usage_statistics" TargetMode="External"/><Relationship Id="rId11" Type="http://schemas.openxmlformats.org/officeDocument/2006/relationships/hyperlink" Target="https://www.wikidata.org/wiki/Wikidata:Database_reports/Gadget_usage_statistics" TargetMode="External"/><Relationship Id="rId10" Type="http://schemas.openxmlformats.org/officeDocument/2006/relationships/image" Target="../media/image20.png"/><Relationship Id="rId12" Type="http://schemas.openxmlformats.org/officeDocument/2006/relationships/hyperlink" Target="https://www.wikidata.org/wiki/Wikidata:Database_reports/Gadget_usage_statistics" TargetMode="External"/><Relationship Id="rId9" Type="http://schemas.openxmlformats.org/officeDocument/2006/relationships/image" Target="../media/image22.png"/><Relationship Id="rId5" Type="http://schemas.openxmlformats.org/officeDocument/2006/relationships/hyperlink" Target="https://creativecommons.org/licenses/by-sa/4.0/" TargetMode="External"/><Relationship Id="rId6" Type="http://schemas.openxmlformats.org/officeDocument/2006/relationships/image" Target="../media/image18.png"/><Relationship Id="rId7" Type="http://schemas.openxmlformats.org/officeDocument/2006/relationships/image" Target="../media/image17.png"/><Relationship Id="rId8"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 Id="rId3" Type="http://schemas.openxmlformats.org/officeDocument/2006/relationships/image" Target="../media/image29.png"/><Relationship Id="rId4" Type="http://schemas.openxmlformats.org/officeDocument/2006/relationships/hyperlink" Target="https://creativecommons.org/licenses/by-sa/4.0/" TargetMode="External"/><Relationship Id="rId5"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 Id="rId3" Type="http://schemas.openxmlformats.org/officeDocument/2006/relationships/image" Target="../media/image27.png"/><Relationship Id="rId4" Type="http://schemas.openxmlformats.org/officeDocument/2006/relationships/hyperlink" Target="https://www.wikidata.org/wiki/Q91337203" TargetMode="External"/><Relationship Id="rId5" Type="http://schemas.openxmlformats.org/officeDocument/2006/relationships/hyperlink" Target="https://creativecommons.org/licenses/by-sa/4.0/"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hyperlink" Target="https://creativecommons.org/licenses/by-sa/4.0/" TargetMode="External"/><Relationship Id="rId4" Type="http://schemas.openxmlformats.org/officeDocument/2006/relationships/image" Target="../media/image30.png"/><Relationship Id="rId5" Type="http://schemas.openxmlformats.org/officeDocument/2006/relationships/image" Target="../media/image25.png"/><Relationship Id="rId6" Type="http://schemas.openxmlformats.org/officeDocument/2006/relationships/hyperlink" Target="https://www.wikidata.org/wiki/User:Stitchbird2" TargetMode="External"/><Relationship Id="rId7"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 Id="rId3" Type="http://schemas.openxmlformats.org/officeDocument/2006/relationships/image" Target="../media/image32.png"/><Relationship Id="rId4" Type="http://schemas.openxmlformats.org/officeDocument/2006/relationships/hyperlink" Target="https://www.wikidata.org/wiki/Wikidata:Database_reports/Gadget_usage_statistics" TargetMode="External"/><Relationship Id="rId5" Type="http://schemas.openxmlformats.org/officeDocument/2006/relationships/hyperlink" Target="https://www.wikidata.org/wiki/Wikidata:Database_reports/Gadget_usage_statistics" TargetMode="External"/><Relationship Id="rId6" Type="http://schemas.openxmlformats.org/officeDocument/2006/relationships/hyperlink" Target="https://www.wikidata.org/wiki/Wikidata:Database_reports/Gadget_usage_statistics"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 Id="rId3" Type="http://schemas.openxmlformats.org/officeDocument/2006/relationships/hyperlink" Target="https://www.wikidata.org/wiki/Wikidata:Database_reports/Gadget_usage_statistics" TargetMode="Externa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 Id="rId3" Type="http://schemas.openxmlformats.org/officeDocument/2006/relationships/hyperlink" Target="https://www.wikidata.org/wiki/Wikidata:Tools/Enhance_user_interface/en#Script_installer" TargetMode="External"/><Relationship Id="rId4" Type="http://schemas.openxmlformats.org/officeDocument/2006/relationships/hyperlink" Target="https://www.wikidata.org/wiki/User:So9q/ScriptInstaller.js" TargetMode="External"/><Relationship Id="rId5" Type="http://schemas.openxmlformats.org/officeDocument/2006/relationships/hyperlink" Target="https://www.wikidata.org/wiki/User:So9q/ScriptInstaller.js" TargetMode="External"/><Relationship Id="rId6" Type="http://schemas.openxmlformats.org/officeDocument/2006/relationships/hyperlink" Target="http://scriptinstaller.js" TargetMode="External"/><Relationship Id="rId7" Type="http://schemas.openxmlformats.org/officeDocument/2006/relationships/hyperlink" Target="https://www.wikidata.org/wiki/User:So9q/ScriptInstaller.js" TargetMode="External"/><Relationship Id="rId8" Type="http://schemas.openxmlformats.org/officeDocument/2006/relationships/image" Target="../media/image3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8.xml"/><Relationship Id="rId3" Type="http://schemas.openxmlformats.org/officeDocument/2006/relationships/image" Target="../media/image32.png"/><Relationship Id="rId4" Type="http://schemas.openxmlformats.org/officeDocument/2006/relationships/hyperlink" Target="https://www.wikidata.org/wiki/Wikidata:Database_reports/Gadget_usage_statistics" TargetMode="External"/><Relationship Id="rId5" Type="http://schemas.openxmlformats.org/officeDocument/2006/relationships/hyperlink" Target="https://www.wikidata.org/wiki/Wikidata:Database_reports/Gadget_usage_statistics" TargetMode="External"/><Relationship Id="rId6" Type="http://schemas.openxmlformats.org/officeDocument/2006/relationships/hyperlink" Target="https://www.wikidata.org/wiki/Wikidata:Database_reports/Gadget_usage_statistics" TargetMode="External"/><Relationship Id="rId7" Type="http://schemas.openxmlformats.org/officeDocument/2006/relationships/image" Target="../media/image3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9.xml"/><Relationship Id="rId3" Type="http://schemas.openxmlformats.org/officeDocument/2006/relationships/hyperlink" Target="https://www.wikidata.org/wiki/Wikidata:Database_reports/Gadget_usage_statistics" TargetMode="External"/><Relationship Id="rId4" Type="http://schemas.openxmlformats.org/officeDocument/2006/relationships/hyperlink" Target="https://www.wikidata.org/wiki/User:Bargioni/UseAsRef.js" TargetMode="External"/><Relationship Id="rId5" Type="http://schemas.openxmlformats.org/officeDocument/2006/relationships/image" Target="../media/image37.png"/><Relationship Id="rId6"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5.jpg"/><Relationship Id="rId4" Type="http://schemas.openxmlformats.org/officeDocument/2006/relationships/hyperlink" Target="https://commons.wikimedia.org/wiki/File:Wikimedia_logo_family_complete-2023.svg" TargetMode="External"/><Relationship Id="rId5" Type="http://schemas.openxmlformats.org/officeDocument/2006/relationships/hyperlink" Target="https://creativecommons.org/licenses/by-sa/3.0"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 Id="rId3" Type="http://schemas.openxmlformats.org/officeDocument/2006/relationships/hyperlink" Target="https://commons.wikimedia.org/wiki/File:Wikidata-logo.png" TargetMode="External"/><Relationship Id="rId4" Type="http://schemas.openxmlformats.org/officeDocument/2006/relationships/hyperlink" Target="https://creativecommons.org/publicdomain/zero/1.0/deed.en" TargetMode="External"/><Relationship Id="rId5" Type="http://schemas.openxmlformats.org/officeDocument/2006/relationships/hyperlink" Target="https://bit.ly/4vXQSit" TargetMode="External"/><Relationship Id="rId6" Type="http://schemas.openxmlformats.org/officeDocument/2006/relationships/hyperlink" Target="https://commons.wikimedia.org/wiki/File:Wikidata-logo.png" TargetMode="External"/><Relationship Id="rId7" Type="http://schemas.openxmlformats.org/officeDocument/2006/relationships/hyperlink" Target="https://creativecommons.org/publicdomain/zero/1.0/deed.en" TargetMode="External"/><Relationship Id="rId8" Type="http://schemas.openxmlformats.org/officeDocument/2006/relationships/image" Target="../media/image2.png"/></Relationships>
</file>

<file path=ppt/slides/_rels/slide31.xml.rels><?xml version="1.0" encoding="UTF-8" standalone="yes"?><Relationships xmlns="http://schemas.openxmlformats.org/package/2006/relationships"><Relationship Id="rId11" Type="http://schemas.openxmlformats.org/officeDocument/2006/relationships/hyperlink" Target="https://www.wikidata.org/wiki/User:Spinster/Wikidata_references_made_easier" TargetMode="External"/><Relationship Id="rId10" Type="http://schemas.openxmlformats.org/officeDocument/2006/relationships/hyperlink" Target="https://www.wikidata.org/wiki/User:Spinster/Wikidata_references_made_easier" TargetMode="External"/><Relationship Id="rId13" Type="http://schemas.openxmlformats.org/officeDocument/2006/relationships/hyperlink" Target="https://www.wikidata.org/wiki/User:Spinster/Wikidata_references_made_easier" TargetMode="External"/><Relationship Id="rId12" Type="http://schemas.openxmlformats.org/officeDocument/2006/relationships/hyperlink" Target="https://www.wikidata.org/wiki/User:Spinster/Wikidata_references_made_easier" TargetMode="External"/><Relationship Id="rId1" Type="http://schemas.openxmlformats.org/officeDocument/2006/relationships/slideLayout" Target="../slideLayouts/slideLayout14.xml"/><Relationship Id="rId2" Type="http://schemas.openxmlformats.org/officeDocument/2006/relationships/notesSlide" Target="../notesSlides/notesSlide31.xml"/><Relationship Id="rId3" Type="http://schemas.openxmlformats.org/officeDocument/2006/relationships/hyperlink" Target="http://learnwikidata.net" TargetMode="External"/><Relationship Id="rId4" Type="http://schemas.openxmlformats.org/officeDocument/2006/relationships/hyperlink" Target="https://zenodo.org/doi/10.5281/zenodo.11069147" TargetMode="External"/><Relationship Id="rId9" Type="http://schemas.openxmlformats.org/officeDocument/2006/relationships/hyperlink" Target="https://zenodo.org/doi/10.5281/zenodo.11069157" TargetMode="External"/><Relationship Id="rId15" Type="http://schemas.openxmlformats.org/officeDocument/2006/relationships/hyperlink" Target="https://creativecommons.org/licenses/by-sa/4.0" TargetMode="External"/><Relationship Id="rId14" Type="http://schemas.openxmlformats.org/officeDocument/2006/relationships/image" Target="../media/image41.png"/><Relationship Id="rId5" Type="http://schemas.openxmlformats.org/officeDocument/2006/relationships/hyperlink" Target="https://zenodo.org/doi/10.5281/zenodo.11435201" TargetMode="External"/><Relationship Id="rId6" Type="http://schemas.openxmlformats.org/officeDocument/2006/relationships/hyperlink" Target="https://www.wikidata.org/wiki/Wikidata:Main_Page" TargetMode="External"/><Relationship Id="rId7" Type="http://schemas.openxmlformats.org/officeDocument/2006/relationships/hyperlink" Target="https://www.wikidata.org/wiki/Wikidata:Tours" TargetMode="External"/><Relationship Id="rId8" Type="http://schemas.openxmlformats.org/officeDocument/2006/relationships/hyperlink" Target="https://www.ed.ac.uk/information-services/help-consultancy/is-skills/wikimedia/wikidata/editing-wikidata" TargetMode="External"/></Relationships>
</file>

<file path=ppt/slides/_rels/slide32.xml.rels><?xml version="1.0" encoding="UTF-8" standalone="yes"?><Relationships xmlns="http://schemas.openxmlformats.org/package/2006/relationships"><Relationship Id="rId10" Type="http://schemas.openxmlformats.org/officeDocument/2006/relationships/hyperlink" Target="https://creativecommons.org/licenses/by-sa/4.0" TargetMode="External"/><Relationship Id="rId1" Type="http://schemas.openxmlformats.org/officeDocument/2006/relationships/slideLayout" Target="../slideLayouts/slideLayout14.xml"/><Relationship Id="rId2" Type="http://schemas.openxmlformats.org/officeDocument/2006/relationships/notesSlide" Target="../notesSlides/notesSlide32.xml"/><Relationship Id="rId3" Type="http://schemas.openxmlformats.org/officeDocument/2006/relationships/hyperlink" Target="https://www.wikidata.org/wiki/Wikidata:Tools/Author_Disambiguator" TargetMode="External"/><Relationship Id="rId4" Type="http://schemas.openxmlformats.org/officeDocument/2006/relationships/hyperlink" Target="https://www.wikidata.org/wiki/User:Magnus_Manske/author_strings.js" TargetMode="External"/><Relationship Id="rId9" Type="http://schemas.openxmlformats.org/officeDocument/2006/relationships/image" Target="../media/image40.png"/><Relationship Id="rId5" Type="http://schemas.openxmlformats.org/officeDocument/2006/relationships/hyperlink" Target="https://bhl2wiki.herokuapp.com/" TargetMode="External"/><Relationship Id="rId6" Type="http://schemas.openxmlformats.org/officeDocument/2006/relationships/hyperlink" Target="https://meta.wikimedia.org/wiki/QuickStatements_3.0/Documentation" TargetMode="External"/><Relationship Id="rId7" Type="http://schemas.openxmlformats.org/officeDocument/2006/relationships/hyperlink" Target="https://www.youtube.com/watch?v=L0TYQ9LRRTQ" TargetMode="External"/><Relationship Id="rId8" Type="http://schemas.openxmlformats.org/officeDocument/2006/relationships/hyperlink" Target="https://www.wikidata.org/wiki/Wikidata:Tools"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3.xml"/><Relationship Id="rId3" Type="http://schemas.openxmlformats.org/officeDocument/2006/relationships/hyperlink" Target="https://www.wikidata.org/wiki/Wikidata:Tours" TargetMode="External"/><Relationship Id="rId4" Type="http://schemas.openxmlformats.org/officeDocument/2006/relationships/hyperlink" Target="https://www.youtube.com/watch?v=645bk8HQ4aw" TargetMode="External"/><Relationship Id="rId9" Type="http://schemas.openxmlformats.org/officeDocument/2006/relationships/image" Target="../media/image19.png"/><Relationship Id="rId5" Type="http://schemas.openxmlformats.org/officeDocument/2006/relationships/hyperlink" Target="https://docs.google.com/document/d/1upJoau1ZCpOC6qrSMbgywfaqt07QCrFozRRIX8rbi4A/edit?usp=sharing" TargetMode="External"/><Relationship Id="rId6" Type="http://schemas.openxmlformats.org/officeDocument/2006/relationships/image" Target="../media/image43.png"/><Relationship Id="rId7" Type="http://schemas.openxmlformats.org/officeDocument/2006/relationships/image" Target="../media/image39.png"/><Relationship Id="rId8" Type="http://schemas.openxmlformats.org/officeDocument/2006/relationships/image" Target="../media/image4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 Id="rId3" Type="http://schemas.openxmlformats.org/officeDocument/2006/relationships/image" Target="../media/image46.jpg"/><Relationship Id="rId4" Type="http://schemas.openxmlformats.org/officeDocument/2006/relationships/image" Target="../media/image44.jpg"/><Relationship Id="rId5" Type="http://schemas.openxmlformats.org/officeDocument/2006/relationships/image" Target="../media/image47.jpg"/><Relationship Id="rId6" Type="http://schemas.openxmlformats.org/officeDocument/2006/relationships/image" Target="../media/image45.jpg"/><Relationship Id="rId7" Type="http://schemas.openxmlformats.org/officeDocument/2006/relationships/hyperlink" Target="https://commons.wikimedia.org/wiki/Category:Christchurch_WikiCon_2025" TargetMode="External"/><Relationship Id="rId8" Type="http://schemas.openxmlformats.org/officeDocument/2006/relationships/hyperlink" Target="https://creativecommons.org/licenses/by-sa/4.0"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7.xml"/><Relationship Id="rId3" Type="http://schemas.openxmlformats.org/officeDocument/2006/relationships/hyperlink" Target="https://creativecommons.org/publicdomain/zero/1.0/" TargetMode="External"/><Relationship Id="rId4" Type="http://schemas.openxmlformats.org/officeDocument/2006/relationships/hyperlink" Target="https://creativecommons.org/licenses/by/4.0/deed.en" TargetMode="External"/><Relationship Id="rId9" Type="http://schemas.openxmlformats.org/officeDocument/2006/relationships/hyperlink" Target="https://commons.wikimedia.org/wiki/File:ASBS_Conference_2025_In_Person_Workshop_slide_deck.pdf" TargetMode="External"/><Relationship Id="rId5" Type="http://schemas.openxmlformats.org/officeDocument/2006/relationships/hyperlink" Target="https://commons.wikimedia.org/wiki/File:WikiProject_International_Botanical_Congress_onboarding_event_9_July_2024_slides.pdf" TargetMode="External"/><Relationship Id="rId6" Type="http://schemas.openxmlformats.org/officeDocument/2006/relationships/hyperlink" Target="https://commons.wikimedia.org/wiki/File:IBC_2024_workshop_slide_deck_Upskilling_in_Wikidata_for_maximum_impact_A_practical_workshop_for_botanists.pdf" TargetMode="External"/><Relationship Id="rId7" Type="http://schemas.openxmlformats.org/officeDocument/2006/relationships/hyperlink" Target="https://commons.wikimedia.org/wiki/File:Introductory_Wiki_Webinar_ASBS_2025.pdf" TargetMode="External"/><Relationship Id="rId8" Type="http://schemas.openxmlformats.org/officeDocument/2006/relationships/hyperlink" Target="https://commons.wikimedia.org/wiki/File:ASBS_2025_follow_up_wiki_webinar_slides.pdf"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15.jpg"/><Relationship Id="rId4" Type="http://schemas.openxmlformats.org/officeDocument/2006/relationships/hyperlink" Target="https://commons.wikimedia.org/wiki/File:Wikimedia_logo_family_complete-2023.svg" TargetMode="External"/><Relationship Id="rId5" Type="http://schemas.openxmlformats.org/officeDocument/2006/relationships/hyperlink" Target="https://creativecommons.org/licenses/by-sa/3.0" TargetMode="External"/><Relationship Id="rId6" Type="http://schemas.openxmlformats.org/officeDocument/2006/relationships/hyperlink" Target="https://diff.wikimedia.org/2026/04/12/can-all-the-museums-of-a-country-fit-into-wikipedia/"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5.xml"/><Relationship Id="rId3" Type="http://schemas.openxmlformats.org/officeDocument/2006/relationships/hyperlink" Target="https://www.wikidata.org/wiki/Wikidata:Main_Page" TargetMode="External"/><Relationship Id="rId4" Type="http://schemas.openxmlformats.org/officeDocument/2006/relationships/hyperlink" Target="https://commons.wikimedia.org/wiki/File:Wikidata-logo.png" TargetMode="External"/><Relationship Id="rId5" Type="http://schemas.openxmlformats.org/officeDocument/2006/relationships/hyperlink" Target="https://creativecommons.org/publicdomain/zero/1.0/deed.en" TargetMode="External"/><Relationship Id="rId6"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hyperlink" Target="https://commons.wikimedia.org/wiki/File:Mexia_Wikidata_items_are_interconnected.png" TargetMode="External"/><Relationship Id="rId4" Type="http://schemas.openxmlformats.org/officeDocument/2006/relationships/hyperlink" Target="https://creativecommons.org/publicdomain/zero/1.0/deed.en" TargetMode="External"/><Relationship Id="rId5"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hyperlink" Target="https://www.wikidata.org/wiki/Q2600470" TargetMode="External"/><Relationship Id="rId4" Type="http://schemas.openxmlformats.org/officeDocument/2006/relationships/hyperlink" Target="https://creativecommons.org/licenses/by-sa/4.0/" TargetMode="External"/><Relationship Id="rId5"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hyperlink" Target="https://commons.wikimedia.org/wiki/File:Wikidata_Advocates_in_Emerging_Communities.pdf" TargetMode="External"/><Relationship Id="rId4" Type="http://schemas.openxmlformats.org/officeDocument/2006/relationships/hyperlink" Target="https://creativecommons.org/licenses/by-sa/4.0" TargetMode="External"/><Relationship Id="rId5" Type="http://schemas.openxmlformats.org/officeDocument/2006/relationships/image" Target="../media/image3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hyperlink" Target="https://commons.wikimedia.org/wiki/File:Open_Data_CC0_Wikidata.JPG" TargetMode="External"/><Relationship Id="rId4" Type="http://schemas.openxmlformats.org/officeDocument/2006/relationships/hyperlink" Target="https://creativecommons.org/publicdomain/zero/1.0/deed.en" TargetMode="External"/><Relationship Id="rId5"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25"/>
          <p:cNvSpPr txBox="1"/>
          <p:nvPr>
            <p:ph idx="1" type="body"/>
          </p:nvPr>
        </p:nvSpPr>
        <p:spPr>
          <a:xfrm>
            <a:off x="4832450" y="311425"/>
            <a:ext cx="4015500" cy="50061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lang="en-GB" sz="4200">
                <a:solidFill>
                  <a:schemeClr val="lt1"/>
                </a:solidFill>
              </a:rPr>
              <a:t>Wikidata 101</a:t>
            </a:r>
            <a:endParaRPr sz="4200">
              <a:solidFill>
                <a:schemeClr val="lt1"/>
              </a:solidFill>
            </a:endParaRPr>
          </a:p>
          <a:p>
            <a:pPr indent="0" lvl="0" marL="0" rtl="0" algn="ctr">
              <a:lnSpc>
                <a:spcPct val="100000"/>
              </a:lnSpc>
              <a:spcBef>
                <a:spcPts val="0"/>
              </a:spcBef>
              <a:spcAft>
                <a:spcPts val="0"/>
              </a:spcAft>
              <a:buClr>
                <a:schemeClr val="dk1"/>
              </a:buClr>
              <a:buSzPts val="1100"/>
              <a:buFont typeface="Arial"/>
              <a:buNone/>
            </a:pPr>
            <a:r>
              <a:rPr lang="en-GB" sz="3200">
                <a:solidFill>
                  <a:schemeClr val="lt1"/>
                </a:solidFill>
              </a:rPr>
              <a:t>Basic i</a:t>
            </a:r>
            <a:r>
              <a:rPr lang="en-GB" sz="3200">
                <a:solidFill>
                  <a:schemeClr val="lt1"/>
                </a:solidFill>
              </a:rPr>
              <a:t>ntroduction </a:t>
            </a:r>
            <a:r>
              <a:rPr lang="en-GB" sz="3200">
                <a:solidFill>
                  <a:schemeClr val="lt1"/>
                </a:solidFill>
              </a:rPr>
              <a:t>and </a:t>
            </a:r>
            <a:r>
              <a:rPr lang="en-GB" sz="3200">
                <a:solidFill>
                  <a:schemeClr val="lt1"/>
                </a:solidFill>
              </a:rPr>
              <a:t>useful gadgets</a:t>
            </a:r>
            <a:endParaRPr sz="3200">
              <a:solidFill>
                <a:schemeClr val="lt1"/>
              </a:solidFill>
            </a:endParaRPr>
          </a:p>
          <a:p>
            <a:pPr indent="0" lvl="0" marL="0" rtl="0" algn="ctr">
              <a:lnSpc>
                <a:spcPct val="100000"/>
              </a:lnSpc>
              <a:spcBef>
                <a:spcPts val="1000"/>
              </a:spcBef>
              <a:spcAft>
                <a:spcPts val="0"/>
              </a:spcAft>
              <a:buClr>
                <a:schemeClr val="dk1"/>
              </a:buClr>
              <a:buSzPts val="1100"/>
              <a:buFont typeface="Arial"/>
              <a:buNone/>
            </a:pPr>
            <a:r>
              <a:t/>
            </a:r>
            <a:endParaRPr b="1" sz="2400">
              <a:solidFill>
                <a:schemeClr val="lt1"/>
              </a:solidFill>
              <a:latin typeface="Roboto"/>
              <a:ea typeface="Roboto"/>
              <a:cs typeface="Roboto"/>
              <a:sym typeface="Roboto"/>
            </a:endParaRPr>
          </a:p>
          <a:p>
            <a:pPr indent="0" lvl="0" marL="0" rtl="0" algn="ctr">
              <a:lnSpc>
                <a:spcPct val="100000"/>
              </a:lnSpc>
              <a:spcBef>
                <a:spcPts val="1000"/>
              </a:spcBef>
              <a:spcAft>
                <a:spcPts val="0"/>
              </a:spcAft>
              <a:buClr>
                <a:schemeClr val="dk1"/>
              </a:buClr>
              <a:buSzPts val="1100"/>
              <a:buFont typeface="Arial"/>
              <a:buNone/>
            </a:pPr>
            <a:r>
              <a:rPr b="1" lang="en-GB" sz="2400">
                <a:solidFill>
                  <a:schemeClr val="lt1"/>
                </a:solidFill>
                <a:latin typeface="Roboto"/>
                <a:ea typeface="Roboto"/>
                <a:cs typeface="Roboto"/>
                <a:sym typeface="Roboto"/>
              </a:rPr>
              <a:t>Heidi Meudt</a:t>
            </a:r>
            <a:endParaRPr b="1" sz="2400">
              <a:solidFill>
                <a:schemeClr val="lt1"/>
              </a:solidFill>
              <a:latin typeface="Roboto"/>
              <a:ea typeface="Roboto"/>
              <a:cs typeface="Roboto"/>
              <a:sym typeface="Roboto"/>
            </a:endParaRPr>
          </a:p>
          <a:p>
            <a:pPr indent="0" lvl="0" marL="0" rtl="0" algn="ctr">
              <a:lnSpc>
                <a:spcPct val="100000"/>
              </a:lnSpc>
              <a:spcBef>
                <a:spcPts val="1000"/>
              </a:spcBef>
              <a:spcAft>
                <a:spcPts val="0"/>
              </a:spcAft>
              <a:buClr>
                <a:schemeClr val="dk1"/>
              </a:buClr>
              <a:buSzPts val="1100"/>
              <a:buFont typeface="Arial"/>
              <a:buNone/>
            </a:pPr>
            <a:r>
              <a:rPr lang="en-GB">
                <a:solidFill>
                  <a:schemeClr val="lt1"/>
                </a:solidFill>
                <a:latin typeface="Roboto"/>
                <a:ea typeface="Roboto"/>
                <a:cs typeface="Roboto"/>
                <a:sym typeface="Roboto"/>
              </a:rPr>
              <a:t>Botany Curator, Te Papa </a:t>
            </a:r>
            <a:endParaRPr>
              <a:solidFill>
                <a:schemeClr val="lt1"/>
              </a:solidFill>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lang="en-GB">
                <a:solidFill>
                  <a:schemeClr val="lt1"/>
                </a:solidFill>
                <a:latin typeface="Roboto"/>
                <a:ea typeface="Roboto"/>
                <a:cs typeface="Roboto"/>
                <a:sym typeface="Roboto"/>
              </a:rPr>
              <a:t>ORCID: </a:t>
            </a:r>
            <a:r>
              <a:rPr lang="en-GB" u="sng">
                <a:solidFill>
                  <a:schemeClr val="lt1"/>
                </a:solidFill>
                <a:latin typeface="Roboto"/>
                <a:ea typeface="Roboto"/>
                <a:cs typeface="Roboto"/>
                <a:sym typeface="Roboto"/>
                <a:hlinkClick r:id="rId3">
                  <a:extLst>
                    <a:ext uri="{A12FA001-AC4F-418D-AE19-62706E023703}">
                      <ahyp:hlinkClr val="tx"/>
                    </a:ext>
                  </a:extLst>
                </a:hlinkClick>
              </a:rPr>
              <a:t>0000-0002-2433-9071</a:t>
            </a:r>
            <a:endParaRPr>
              <a:solidFill>
                <a:schemeClr val="lt1"/>
              </a:solidFill>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lang="en-GB" u="sng">
                <a:solidFill>
                  <a:schemeClr val="lt1"/>
                </a:solidFill>
                <a:latin typeface="Roboto"/>
                <a:ea typeface="Roboto"/>
                <a:cs typeface="Roboto"/>
                <a:sym typeface="Roboto"/>
                <a:hlinkClick r:id="rId4">
                  <a:extLst>
                    <a:ext uri="{A12FA001-AC4F-418D-AE19-62706E023703}">
                      <ahyp:hlinkClr val="tx"/>
                    </a:ext>
                  </a:extLst>
                </a:hlinkClick>
              </a:rPr>
              <a:t>HeidiM@tepapa.govt.nz</a:t>
            </a:r>
            <a:r>
              <a:rPr lang="en-GB">
                <a:solidFill>
                  <a:schemeClr val="lt1"/>
                </a:solidFill>
                <a:latin typeface="Roboto"/>
                <a:ea typeface="Roboto"/>
                <a:cs typeface="Roboto"/>
                <a:sym typeface="Roboto"/>
              </a:rPr>
              <a:t> </a:t>
            </a:r>
            <a:endParaRPr>
              <a:solidFill>
                <a:schemeClr val="lt1"/>
              </a:solidFill>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lang="en-GB" u="sng">
                <a:solidFill>
                  <a:schemeClr val="lt1"/>
                </a:solidFill>
                <a:latin typeface="Roboto"/>
                <a:ea typeface="Roboto"/>
                <a:cs typeface="Roboto"/>
                <a:sym typeface="Roboto"/>
                <a:hlinkClick r:id="rId5">
                  <a:extLst>
                    <a:ext uri="{A12FA001-AC4F-418D-AE19-62706E023703}">
                      <ahyp:hlinkClr val="tx"/>
                    </a:ext>
                  </a:extLst>
                </a:hlinkClick>
              </a:rPr>
              <a:t>User:Sitchbird2</a:t>
            </a:r>
            <a:endParaRPr sz="3300">
              <a:solidFill>
                <a:schemeClr val="lt1"/>
              </a:solidFill>
            </a:endParaRPr>
          </a:p>
          <a:p>
            <a:pPr indent="0" lvl="0" marL="0" rtl="0" algn="ctr">
              <a:lnSpc>
                <a:spcPct val="100000"/>
              </a:lnSpc>
              <a:spcBef>
                <a:spcPts val="1000"/>
              </a:spcBef>
              <a:spcAft>
                <a:spcPts val="0"/>
              </a:spcAft>
              <a:buClr>
                <a:schemeClr val="dk1"/>
              </a:buClr>
              <a:buSzPts val="1100"/>
              <a:buFont typeface="Arial"/>
              <a:buNone/>
            </a:pPr>
            <a:r>
              <a:rPr b="1" lang="en-GB" sz="2400">
                <a:solidFill>
                  <a:schemeClr val="lt1"/>
                </a:solidFill>
                <a:latin typeface="Roboto"/>
                <a:ea typeface="Roboto"/>
                <a:cs typeface="Roboto"/>
                <a:sym typeface="Roboto"/>
              </a:rPr>
              <a:t>WikiCon 2026 Wellington</a:t>
            </a:r>
            <a:endParaRPr sz="3300">
              <a:solidFill>
                <a:schemeClr val="lt1"/>
              </a:solidFill>
            </a:endParaRPr>
          </a:p>
        </p:txBody>
      </p:sp>
      <p:sp>
        <p:nvSpPr>
          <p:cNvPr id="100" name="Google Shape;100;p25"/>
          <p:cNvSpPr txBox="1"/>
          <p:nvPr/>
        </p:nvSpPr>
        <p:spPr>
          <a:xfrm>
            <a:off x="0" y="4820400"/>
            <a:ext cx="91440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900" u="sng">
                <a:solidFill>
                  <a:schemeClr val="lt1"/>
                </a:solidFill>
                <a:latin typeface="Roboto"/>
                <a:ea typeface="Roboto"/>
                <a:cs typeface="Roboto"/>
                <a:sym typeface="Roboto"/>
                <a:hlinkClick r:id="rId6">
                  <a:extLst>
                    <a:ext uri="{A12FA001-AC4F-418D-AE19-62706E023703}">
                      <ahyp:hlinkClr val="tx"/>
                    </a:ext>
                  </a:extLst>
                </a:hlinkClick>
              </a:rPr>
              <a:t>Wikidata logo</a:t>
            </a:r>
            <a:r>
              <a:rPr lang="en-GB" sz="900">
                <a:solidFill>
                  <a:schemeClr val="lt1"/>
                </a:solidFill>
                <a:latin typeface="Roboto"/>
                <a:ea typeface="Roboto"/>
                <a:cs typeface="Roboto"/>
                <a:sym typeface="Roboto"/>
              </a:rPr>
              <a:t>, Wikimedia Foundation  </a:t>
            </a:r>
            <a:r>
              <a:rPr lang="en-GB" sz="900" u="sng">
                <a:solidFill>
                  <a:schemeClr val="lt1"/>
                </a:solidFill>
                <a:latin typeface="Roboto"/>
                <a:ea typeface="Roboto"/>
                <a:cs typeface="Roboto"/>
                <a:sym typeface="Roboto"/>
                <a:hlinkClick r:id="rId7">
                  <a:extLst>
                    <a:ext uri="{A12FA001-AC4F-418D-AE19-62706E023703}">
                      <ahyp:hlinkClr val="tx"/>
                    </a:ext>
                  </a:extLst>
                </a:hlinkClick>
              </a:rPr>
              <a:t>CC0</a:t>
            </a:r>
            <a:r>
              <a:rPr lang="en-GB" sz="900">
                <a:solidFill>
                  <a:schemeClr val="lt1"/>
                </a:solidFill>
                <a:latin typeface="Roboto"/>
                <a:ea typeface="Roboto"/>
                <a:cs typeface="Roboto"/>
                <a:sym typeface="Roboto"/>
              </a:rPr>
              <a:t> via Wikicommons</a:t>
            </a:r>
            <a:endParaRPr sz="900">
              <a:solidFill>
                <a:schemeClr val="lt1"/>
              </a:solidFill>
              <a:latin typeface="Roboto"/>
              <a:ea typeface="Roboto"/>
              <a:cs typeface="Roboto"/>
              <a:sym typeface="Roboto"/>
            </a:endParaRPr>
          </a:p>
        </p:txBody>
      </p:sp>
      <p:pic>
        <p:nvPicPr>
          <p:cNvPr id="101" name="Google Shape;101;p25"/>
          <p:cNvPicPr preferRelativeResize="0"/>
          <p:nvPr/>
        </p:nvPicPr>
        <p:blipFill>
          <a:blip r:embed="rId8">
            <a:alphaModFix/>
          </a:blip>
          <a:stretch>
            <a:fillRect/>
          </a:stretch>
        </p:blipFill>
        <p:spPr>
          <a:xfrm>
            <a:off x="152400" y="311425"/>
            <a:ext cx="4523600" cy="421254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4"/>
          <p:cNvSpPr txBox="1"/>
          <p:nvPr>
            <p:ph idx="1" type="body"/>
          </p:nvPr>
        </p:nvSpPr>
        <p:spPr>
          <a:xfrm>
            <a:off x="0" y="0"/>
            <a:ext cx="9124500" cy="7458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GB" sz="4200">
                <a:solidFill>
                  <a:schemeClr val="lt1"/>
                </a:solidFill>
              </a:rPr>
              <a:t>Identifier hub</a:t>
            </a:r>
            <a:endParaRPr sz="3200"/>
          </a:p>
        </p:txBody>
      </p:sp>
      <p:pic>
        <p:nvPicPr>
          <p:cNvPr id="174" name="Google Shape;174;p34"/>
          <p:cNvPicPr preferRelativeResize="0"/>
          <p:nvPr/>
        </p:nvPicPr>
        <p:blipFill>
          <a:blip r:embed="rId3">
            <a:alphaModFix/>
          </a:blip>
          <a:stretch>
            <a:fillRect/>
          </a:stretch>
        </p:blipFill>
        <p:spPr>
          <a:xfrm>
            <a:off x="50700" y="889838"/>
            <a:ext cx="3922374" cy="3843275"/>
          </a:xfrm>
          <a:prstGeom prst="rect">
            <a:avLst/>
          </a:prstGeom>
          <a:noFill/>
          <a:ln cap="flat" cmpd="sng" w="9525">
            <a:solidFill>
              <a:schemeClr val="dk1"/>
            </a:solidFill>
            <a:prstDash val="solid"/>
            <a:round/>
            <a:headEnd len="sm" w="sm" type="none"/>
            <a:tailEnd len="sm" w="sm" type="none"/>
          </a:ln>
        </p:spPr>
      </p:pic>
      <p:pic>
        <p:nvPicPr>
          <p:cNvPr id="175" name="Google Shape;175;p34"/>
          <p:cNvPicPr preferRelativeResize="0"/>
          <p:nvPr/>
        </p:nvPicPr>
        <p:blipFill>
          <a:blip r:embed="rId4">
            <a:alphaModFix/>
          </a:blip>
          <a:stretch>
            <a:fillRect/>
          </a:stretch>
        </p:blipFill>
        <p:spPr>
          <a:xfrm>
            <a:off x="2554325" y="889850"/>
            <a:ext cx="2980037" cy="3843251"/>
          </a:xfrm>
          <a:prstGeom prst="rect">
            <a:avLst/>
          </a:prstGeom>
          <a:noFill/>
          <a:ln cap="flat" cmpd="sng" w="9525">
            <a:solidFill>
              <a:schemeClr val="dk2"/>
            </a:solidFill>
            <a:prstDash val="solid"/>
            <a:round/>
            <a:headEnd len="sm" w="sm" type="none"/>
            <a:tailEnd len="sm" w="sm" type="none"/>
          </a:ln>
        </p:spPr>
      </p:pic>
      <p:pic>
        <p:nvPicPr>
          <p:cNvPr id="176" name="Google Shape;176;p34"/>
          <p:cNvPicPr preferRelativeResize="0"/>
          <p:nvPr/>
        </p:nvPicPr>
        <p:blipFill>
          <a:blip r:embed="rId5">
            <a:alphaModFix/>
          </a:blip>
          <a:stretch>
            <a:fillRect/>
          </a:stretch>
        </p:blipFill>
        <p:spPr>
          <a:xfrm>
            <a:off x="4814500" y="889850"/>
            <a:ext cx="4117781" cy="3843250"/>
          </a:xfrm>
          <a:prstGeom prst="rect">
            <a:avLst/>
          </a:prstGeom>
          <a:noFill/>
          <a:ln cap="flat" cmpd="sng" w="9525">
            <a:solidFill>
              <a:schemeClr val="dk2"/>
            </a:solidFill>
            <a:prstDash val="solid"/>
            <a:round/>
            <a:headEnd len="sm" w="sm" type="none"/>
            <a:tailEnd len="sm" w="sm" type="none"/>
          </a:ln>
        </p:spPr>
      </p:pic>
      <p:sp>
        <p:nvSpPr>
          <p:cNvPr id="177" name="Google Shape;177;p34"/>
          <p:cNvSpPr txBox="1"/>
          <p:nvPr/>
        </p:nvSpPr>
        <p:spPr>
          <a:xfrm>
            <a:off x="0" y="4877150"/>
            <a:ext cx="9124500" cy="26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lt1"/>
                </a:solidFill>
              </a:rPr>
              <a:t>Screenshot of </a:t>
            </a:r>
            <a:r>
              <a:rPr lang="en-GB" sz="800" u="sng">
                <a:solidFill>
                  <a:schemeClr val="lt1"/>
                </a:solidFill>
                <a:hlinkClick r:id="rId6">
                  <a:extLst>
                    <a:ext uri="{A12FA001-AC4F-418D-AE19-62706E023703}">
                      <ahyp:hlinkClr val="tx"/>
                    </a:ext>
                  </a:extLst>
                </a:hlinkClick>
              </a:rPr>
              <a:t>Ynes Mexia Wikidata item</a:t>
            </a:r>
            <a:r>
              <a:rPr lang="en-GB" sz="800">
                <a:solidFill>
                  <a:schemeClr val="lt1"/>
                </a:solidFill>
              </a:rPr>
              <a:t> identifiers Wikimedia Foundation </a:t>
            </a:r>
            <a:r>
              <a:rPr lang="en-GB" sz="800" u="sng">
                <a:solidFill>
                  <a:schemeClr val="lt1"/>
                </a:solidFill>
                <a:hlinkClick r:id="rId7">
                  <a:extLst>
                    <a:ext uri="{A12FA001-AC4F-418D-AE19-62706E023703}">
                      <ahyp:hlinkClr val="tx"/>
                    </a:ext>
                  </a:extLst>
                </a:hlinkClick>
              </a:rPr>
              <a:t>CC BY-SA 4.0</a:t>
            </a:r>
            <a:r>
              <a:rPr lang="en-GB" sz="800">
                <a:solidFill>
                  <a:schemeClr val="lt1"/>
                </a:solidFill>
              </a:rPr>
              <a:t> </a:t>
            </a:r>
            <a:endParaRPr sz="800">
              <a:solidFill>
                <a:schemeClr val="l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5"/>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183" name="Google Shape;183;p35"/>
          <p:cNvSpPr txBox="1"/>
          <p:nvPr/>
        </p:nvSpPr>
        <p:spPr>
          <a:xfrm>
            <a:off x="41600" y="6925"/>
            <a:ext cx="91023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Queryable</a:t>
            </a:r>
            <a:endParaRPr sz="4800">
              <a:solidFill>
                <a:schemeClr val="lt1"/>
              </a:solidFill>
              <a:latin typeface="Roboto"/>
              <a:ea typeface="Roboto"/>
              <a:cs typeface="Roboto"/>
              <a:sym typeface="Roboto"/>
            </a:endParaRPr>
          </a:p>
        </p:txBody>
      </p:sp>
      <p:sp>
        <p:nvSpPr>
          <p:cNvPr id="184" name="Google Shape;184;p35"/>
          <p:cNvSpPr txBox="1"/>
          <p:nvPr/>
        </p:nvSpPr>
        <p:spPr>
          <a:xfrm>
            <a:off x="-7950" y="4898000"/>
            <a:ext cx="9144000" cy="24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lt1"/>
                </a:solidFill>
                <a:latin typeface="Roboto"/>
                <a:ea typeface="Roboto"/>
                <a:cs typeface="Roboto"/>
                <a:sym typeface="Roboto"/>
              </a:rPr>
              <a:t>Screenshot of map generated from </a:t>
            </a:r>
            <a:r>
              <a:rPr lang="en-GB" sz="800" u="sng">
                <a:solidFill>
                  <a:schemeClr val="lt1"/>
                </a:solidFill>
                <a:latin typeface="Roboto"/>
                <a:ea typeface="Roboto"/>
                <a:cs typeface="Roboto"/>
                <a:sym typeface="Roboto"/>
                <a:hlinkClick r:id="rId3">
                  <a:extLst>
                    <a:ext uri="{A12FA001-AC4F-418D-AE19-62706E023703}">
                      <ahyp:hlinkClr val="tx"/>
                    </a:ext>
                  </a:extLst>
                </a:hlinkClick>
              </a:rPr>
              <a:t>Wikidata query</a:t>
            </a:r>
            <a:r>
              <a:rPr lang="en-GB" sz="800">
                <a:solidFill>
                  <a:schemeClr val="lt1"/>
                </a:solidFill>
                <a:latin typeface="Roboto"/>
                <a:ea typeface="Roboto"/>
                <a:cs typeface="Roboto"/>
                <a:sym typeface="Roboto"/>
              </a:rPr>
              <a:t> and screenshot of Wikidata Query Builder, Wikimedia Foundation, </a:t>
            </a:r>
            <a:r>
              <a:rPr lang="en-GB" sz="800" u="sng">
                <a:solidFill>
                  <a:schemeClr val="lt1"/>
                </a:solidFill>
                <a:latin typeface="Roboto"/>
                <a:ea typeface="Roboto"/>
                <a:cs typeface="Roboto"/>
                <a:sym typeface="Roboto"/>
                <a:hlinkClick r:id="rId4">
                  <a:extLst>
                    <a:ext uri="{A12FA001-AC4F-418D-AE19-62706E023703}">
                      <ahyp:hlinkClr val="tx"/>
                    </a:ext>
                  </a:extLst>
                </a:hlinkClick>
              </a:rPr>
              <a:t>CC BY-SA 4.0</a:t>
            </a:r>
            <a:r>
              <a:rPr lang="en-GB" sz="800">
                <a:solidFill>
                  <a:schemeClr val="lt1"/>
                </a:solidFill>
                <a:latin typeface="Roboto"/>
                <a:ea typeface="Roboto"/>
                <a:cs typeface="Roboto"/>
                <a:sym typeface="Roboto"/>
              </a:rPr>
              <a:t> </a:t>
            </a:r>
            <a:endParaRPr sz="800">
              <a:solidFill>
                <a:schemeClr val="lt1"/>
              </a:solidFill>
              <a:latin typeface="Roboto"/>
              <a:ea typeface="Roboto"/>
              <a:cs typeface="Roboto"/>
              <a:sym typeface="Roboto"/>
            </a:endParaRPr>
          </a:p>
        </p:txBody>
      </p:sp>
      <p:pic>
        <p:nvPicPr>
          <p:cNvPr id="185" name="Google Shape;185;p35"/>
          <p:cNvPicPr preferRelativeResize="0"/>
          <p:nvPr/>
        </p:nvPicPr>
        <p:blipFill>
          <a:blip r:embed="rId5">
            <a:alphaModFix/>
          </a:blip>
          <a:stretch>
            <a:fillRect/>
          </a:stretch>
        </p:blipFill>
        <p:spPr>
          <a:xfrm>
            <a:off x="2890829" y="1032675"/>
            <a:ext cx="6100772" cy="3568713"/>
          </a:xfrm>
          <a:prstGeom prst="rect">
            <a:avLst/>
          </a:prstGeom>
          <a:noFill/>
          <a:ln>
            <a:noFill/>
          </a:ln>
        </p:spPr>
      </p:pic>
      <p:pic>
        <p:nvPicPr>
          <p:cNvPr id="186" name="Google Shape;186;p35"/>
          <p:cNvPicPr preferRelativeResize="0"/>
          <p:nvPr/>
        </p:nvPicPr>
        <p:blipFill>
          <a:blip r:embed="rId6">
            <a:alphaModFix/>
          </a:blip>
          <a:stretch>
            <a:fillRect/>
          </a:stretch>
        </p:blipFill>
        <p:spPr>
          <a:xfrm>
            <a:off x="41600" y="1153250"/>
            <a:ext cx="2788140" cy="33275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36"/>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192" name="Google Shape;192;p36"/>
          <p:cNvSpPr txBox="1"/>
          <p:nvPr/>
        </p:nvSpPr>
        <p:spPr>
          <a:xfrm>
            <a:off x="55450" y="13875"/>
            <a:ext cx="9060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Data reuse</a:t>
            </a:r>
            <a:endParaRPr sz="4800">
              <a:solidFill>
                <a:schemeClr val="lt1"/>
              </a:solidFill>
              <a:latin typeface="Roboto"/>
              <a:ea typeface="Roboto"/>
              <a:cs typeface="Roboto"/>
              <a:sym typeface="Roboto"/>
            </a:endParaRPr>
          </a:p>
        </p:txBody>
      </p:sp>
      <p:sp>
        <p:nvSpPr>
          <p:cNvPr id="193" name="Google Shape;193;p36"/>
          <p:cNvSpPr txBox="1"/>
          <p:nvPr/>
        </p:nvSpPr>
        <p:spPr>
          <a:xfrm>
            <a:off x="136775" y="1323900"/>
            <a:ext cx="4435200" cy="8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400">
                <a:solidFill>
                  <a:schemeClr val="lt1"/>
                </a:solidFill>
                <a:latin typeface="Roboto"/>
                <a:ea typeface="Roboto"/>
                <a:cs typeface="Roboto"/>
                <a:sym typeface="Roboto"/>
              </a:rPr>
              <a:t>Biodiversity Heritage Library </a:t>
            </a:r>
            <a:endParaRPr sz="2400">
              <a:solidFill>
                <a:schemeClr val="lt1"/>
              </a:solidFill>
              <a:latin typeface="Roboto"/>
              <a:ea typeface="Roboto"/>
              <a:cs typeface="Roboto"/>
              <a:sym typeface="Roboto"/>
            </a:endParaRPr>
          </a:p>
        </p:txBody>
      </p:sp>
      <p:sp>
        <p:nvSpPr>
          <p:cNvPr id="194" name="Google Shape;194;p36"/>
          <p:cNvSpPr txBox="1"/>
          <p:nvPr/>
        </p:nvSpPr>
        <p:spPr>
          <a:xfrm>
            <a:off x="5172550" y="1323900"/>
            <a:ext cx="3679500" cy="70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400">
                <a:solidFill>
                  <a:schemeClr val="lt1"/>
                </a:solidFill>
                <a:latin typeface="Roboto"/>
                <a:ea typeface="Roboto"/>
                <a:cs typeface="Roboto"/>
                <a:sym typeface="Roboto"/>
              </a:rPr>
              <a:t>JACQ CETAF botany pilot </a:t>
            </a:r>
            <a:endParaRPr sz="2400">
              <a:solidFill>
                <a:schemeClr val="lt1"/>
              </a:solidFill>
              <a:latin typeface="Roboto"/>
              <a:ea typeface="Roboto"/>
              <a:cs typeface="Roboto"/>
              <a:sym typeface="Roboto"/>
            </a:endParaRPr>
          </a:p>
        </p:txBody>
      </p:sp>
      <p:sp>
        <p:nvSpPr>
          <p:cNvPr id="195" name="Google Shape;195;p36"/>
          <p:cNvSpPr txBox="1"/>
          <p:nvPr/>
        </p:nvSpPr>
        <p:spPr>
          <a:xfrm>
            <a:off x="0" y="4867425"/>
            <a:ext cx="9004500" cy="27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lt1"/>
                </a:solidFill>
                <a:latin typeface="Roboto"/>
                <a:ea typeface="Roboto"/>
                <a:cs typeface="Roboto"/>
                <a:sym typeface="Roboto"/>
              </a:rPr>
              <a:t>Screenshots of </a:t>
            </a:r>
            <a:r>
              <a:rPr lang="en-GB" sz="800" u="sng">
                <a:solidFill>
                  <a:schemeClr val="lt1"/>
                </a:solidFill>
                <a:latin typeface="Roboto"/>
                <a:ea typeface="Roboto"/>
                <a:cs typeface="Roboto"/>
                <a:sym typeface="Roboto"/>
                <a:hlinkClick r:id="rId3">
                  <a:extLst>
                    <a:ext uri="{A12FA001-AC4F-418D-AE19-62706E023703}">
                      <ahyp:hlinkClr val="tx"/>
                    </a:ext>
                  </a:extLst>
                </a:hlinkClick>
              </a:rPr>
              <a:t>BHL catalogue</a:t>
            </a:r>
            <a:r>
              <a:rPr lang="en-GB" sz="800">
                <a:solidFill>
                  <a:schemeClr val="lt1"/>
                </a:solidFill>
                <a:latin typeface="Roboto"/>
                <a:ea typeface="Roboto"/>
                <a:cs typeface="Roboto"/>
                <a:sym typeface="Roboto"/>
              </a:rPr>
              <a:t>  and </a:t>
            </a:r>
            <a:r>
              <a:rPr lang="en-GB" sz="800" u="sng">
                <a:solidFill>
                  <a:schemeClr val="lt1"/>
                </a:solidFill>
                <a:latin typeface="Roboto"/>
                <a:ea typeface="Roboto"/>
                <a:cs typeface="Roboto"/>
                <a:sym typeface="Roboto"/>
                <a:hlinkClick r:id="rId4">
                  <a:extLst>
                    <a:ext uri="{A12FA001-AC4F-418D-AE19-62706E023703}">
                      <ahyp:hlinkClr val="tx"/>
                    </a:ext>
                  </a:extLst>
                </a:hlinkClick>
              </a:rPr>
              <a:t>JACQ CETAF botany pilot</a:t>
            </a:r>
            <a:r>
              <a:rPr lang="en-GB" sz="800">
                <a:solidFill>
                  <a:schemeClr val="lt1"/>
                </a:solidFill>
                <a:latin typeface="Roboto"/>
                <a:ea typeface="Roboto"/>
                <a:cs typeface="Roboto"/>
                <a:sym typeface="Roboto"/>
              </a:rPr>
              <a:t> reused for education purposes under </a:t>
            </a:r>
            <a:r>
              <a:rPr lang="en-GB" sz="800" u="sng">
                <a:solidFill>
                  <a:schemeClr val="lt1"/>
                </a:solidFill>
                <a:latin typeface="Roboto"/>
                <a:ea typeface="Roboto"/>
                <a:cs typeface="Roboto"/>
                <a:sym typeface="Roboto"/>
                <a:hlinkClick r:id="rId5">
                  <a:extLst>
                    <a:ext uri="{A12FA001-AC4F-418D-AE19-62706E023703}">
                      <ahyp:hlinkClr val="tx"/>
                    </a:ext>
                  </a:extLst>
                </a:hlinkClick>
              </a:rPr>
              <a:t>section 43 of the New Zealand Copyright Act</a:t>
            </a:r>
            <a:r>
              <a:rPr lang="en-GB" sz="800">
                <a:solidFill>
                  <a:schemeClr val="lt1"/>
                </a:solidFill>
                <a:latin typeface="Roboto"/>
                <a:ea typeface="Roboto"/>
                <a:cs typeface="Roboto"/>
                <a:sym typeface="Roboto"/>
              </a:rPr>
              <a:t>. </a:t>
            </a:r>
            <a:endParaRPr sz="800">
              <a:solidFill>
                <a:schemeClr val="lt1"/>
              </a:solidFill>
              <a:latin typeface="Roboto"/>
              <a:ea typeface="Roboto"/>
              <a:cs typeface="Roboto"/>
              <a:sym typeface="Roboto"/>
            </a:endParaRPr>
          </a:p>
        </p:txBody>
      </p:sp>
      <p:pic>
        <p:nvPicPr>
          <p:cNvPr id="196" name="Google Shape;196;p36"/>
          <p:cNvPicPr preferRelativeResize="0"/>
          <p:nvPr/>
        </p:nvPicPr>
        <p:blipFill>
          <a:blip r:embed="rId6">
            <a:alphaModFix/>
          </a:blip>
          <a:stretch>
            <a:fillRect/>
          </a:stretch>
        </p:blipFill>
        <p:spPr>
          <a:xfrm>
            <a:off x="5005762" y="2055150"/>
            <a:ext cx="4013076" cy="2392549"/>
          </a:xfrm>
          <a:prstGeom prst="rect">
            <a:avLst/>
          </a:prstGeom>
          <a:noFill/>
          <a:ln>
            <a:noFill/>
          </a:ln>
        </p:spPr>
      </p:pic>
      <p:pic>
        <p:nvPicPr>
          <p:cNvPr id="197" name="Google Shape;197;p36"/>
          <p:cNvPicPr preferRelativeResize="0"/>
          <p:nvPr/>
        </p:nvPicPr>
        <p:blipFill>
          <a:blip r:embed="rId7">
            <a:alphaModFix/>
          </a:blip>
          <a:stretch>
            <a:fillRect/>
          </a:stretch>
        </p:blipFill>
        <p:spPr>
          <a:xfrm>
            <a:off x="171750" y="2055150"/>
            <a:ext cx="4119352" cy="2439825"/>
          </a:xfrm>
          <a:prstGeom prst="rect">
            <a:avLst/>
          </a:prstGeom>
          <a:noFill/>
          <a:ln>
            <a:noFill/>
          </a:ln>
        </p:spPr>
      </p:pic>
      <p:sp>
        <p:nvSpPr>
          <p:cNvPr id="198" name="Google Shape;198;p36"/>
          <p:cNvSpPr txBox="1"/>
          <p:nvPr/>
        </p:nvSpPr>
        <p:spPr>
          <a:xfrm>
            <a:off x="3002800" y="3341825"/>
            <a:ext cx="585900" cy="387300"/>
          </a:xfrm>
          <a:prstGeom prst="rect">
            <a:avLst/>
          </a:prstGeom>
          <a:noFill/>
          <a:ln cap="flat" cmpd="sng" w="2857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199" name="Google Shape;199;p36"/>
          <p:cNvSpPr txBox="1"/>
          <p:nvPr/>
        </p:nvSpPr>
        <p:spPr>
          <a:xfrm>
            <a:off x="5250050" y="3249800"/>
            <a:ext cx="978300" cy="1041300"/>
          </a:xfrm>
          <a:prstGeom prst="rect">
            <a:avLst/>
          </a:prstGeom>
          <a:noFill/>
          <a:ln cap="flat" cmpd="sng" w="2857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7"/>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205" name="Google Shape;205;p37"/>
          <p:cNvSpPr txBox="1"/>
          <p:nvPr/>
        </p:nvSpPr>
        <p:spPr>
          <a:xfrm>
            <a:off x="3482600" y="4880075"/>
            <a:ext cx="5661300" cy="263400"/>
          </a:xfrm>
          <a:prstGeom prst="rect">
            <a:avLst/>
          </a:prstGeom>
          <a:noFill/>
          <a:ln>
            <a:noFill/>
          </a:ln>
        </p:spPr>
        <p:txBody>
          <a:bodyPr anchorCtr="0" anchor="t" bIns="91425" lIns="91425" spcFirstLastPara="1" rIns="91425" wrap="square" tIns="91425">
            <a:noAutofit/>
          </a:bodyPr>
          <a:lstStyle/>
          <a:p>
            <a:pPr indent="0" lvl="0" marL="0" rtl="0" algn="l">
              <a:lnSpc>
                <a:spcPct val="137500"/>
              </a:lnSpc>
              <a:spcBef>
                <a:spcPts val="0"/>
              </a:spcBef>
              <a:spcAft>
                <a:spcPts val="600"/>
              </a:spcAft>
              <a:buNone/>
            </a:pPr>
            <a:r>
              <a:rPr lang="en-GB" sz="800" u="sng">
                <a:solidFill>
                  <a:schemeClr val="lt1"/>
                </a:solidFill>
                <a:latin typeface="Roboto"/>
                <a:ea typeface="Roboto"/>
                <a:cs typeface="Roboto"/>
                <a:sym typeface="Roboto"/>
                <a:hlinkClick r:id="rId3">
                  <a:extLst>
                    <a:ext uri="{A12FA001-AC4F-418D-AE19-62706E023703}">
                      <ahyp:hlinkClr val="tx"/>
                    </a:ext>
                  </a:extLst>
                </a:hlinkClick>
              </a:rPr>
              <a:t>Ynes Mexia Wikidata item example </a:t>
            </a:r>
            <a:r>
              <a:rPr lang="en-GB" sz="800">
                <a:solidFill>
                  <a:schemeClr val="lt1"/>
                </a:solidFill>
                <a:latin typeface="Roboto"/>
                <a:ea typeface="Roboto"/>
                <a:cs typeface="Roboto"/>
                <a:sym typeface="Roboto"/>
              </a:rPr>
              <a:t>by Makenzie Mabry (Wikidata: </a:t>
            </a:r>
            <a:r>
              <a:rPr lang="en-GB" sz="800" u="sng">
                <a:solidFill>
                  <a:schemeClr val="lt1"/>
                </a:solidFill>
                <a:latin typeface="Roboto"/>
                <a:ea typeface="Roboto"/>
                <a:cs typeface="Roboto"/>
                <a:sym typeface="Roboto"/>
                <a:hlinkClick r:id="rId4">
                  <a:extLst>
                    <a:ext uri="{A12FA001-AC4F-418D-AE19-62706E023703}">
                      <ahyp:hlinkClr val="tx"/>
                    </a:ext>
                  </a:extLst>
                </a:hlinkClick>
              </a:rPr>
              <a:t>Q36629833</a:t>
            </a:r>
            <a:r>
              <a:rPr lang="en-GB" sz="800">
                <a:solidFill>
                  <a:schemeClr val="lt1"/>
                </a:solidFill>
                <a:latin typeface="Roboto"/>
                <a:ea typeface="Roboto"/>
                <a:cs typeface="Roboto"/>
                <a:sym typeface="Roboto"/>
              </a:rPr>
              <a:t>), </a:t>
            </a:r>
            <a:r>
              <a:rPr lang="en-GB" sz="800" u="sng">
                <a:solidFill>
                  <a:schemeClr val="lt1"/>
                </a:solidFill>
                <a:latin typeface="Roboto"/>
                <a:ea typeface="Roboto"/>
                <a:cs typeface="Roboto"/>
                <a:sym typeface="Roboto"/>
                <a:hlinkClick r:id="rId5">
                  <a:extLst>
                    <a:ext uri="{A12FA001-AC4F-418D-AE19-62706E023703}">
                      <ahyp:hlinkClr val="tx"/>
                    </a:ext>
                  </a:extLst>
                </a:hlinkClick>
              </a:rPr>
              <a:t>CC BY-SA 4.0</a:t>
            </a:r>
            <a:r>
              <a:rPr lang="en-GB" sz="800">
                <a:solidFill>
                  <a:schemeClr val="lt1"/>
                </a:solidFill>
                <a:latin typeface="Roboto"/>
                <a:ea typeface="Roboto"/>
                <a:cs typeface="Roboto"/>
                <a:sym typeface="Roboto"/>
              </a:rPr>
              <a:t>, via Wikimedia Commons</a:t>
            </a:r>
            <a:endParaRPr sz="800">
              <a:solidFill>
                <a:schemeClr val="lt1"/>
              </a:solidFill>
              <a:latin typeface="Roboto"/>
              <a:ea typeface="Roboto"/>
              <a:cs typeface="Roboto"/>
              <a:sym typeface="Roboto"/>
            </a:endParaRPr>
          </a:p>
        </p:txBody>
      </p:sp>
      <p:pic>
        <p:nvPicPr>
          <p:cNvPr id="206" name="Google Shape;206;p37"/>
          <p:cNvPicPr preferRelativeResize="0"/>
          <p:nvPr/>
        </p:nvPicPr>
        <p:blipFill>
          <a:blip r:embed="rId6">
            <a:alphaModFix/>
          </a:blip>
          <a:stretch>
            <a:fillRect/>
          </a:stretch>
        </p:blipFill>
        <p:spPr>
          <a:xfrm>
            <a:off x="0" y="0"/>
            <a:ext cx="3506931" cy="5143499"/>
          </a:xfrm>
          <a:prstGeom prst="rect">
            <a:avLst/>
          </a:prstGeom>
          <a:noFill/>
          <a:ln>
            <a:noFill/>
          </a:ln>
        </p:spPr>
      </p:pic>
      <p:sp>
        <p:nvSpPr>
          <p:cNvPr id="207" name="Google Shape;207;p37"/>
          <p:cNvSpPr txBox="1"/>
          <p:nvPr/>
        </p:nvSpPr>
        <p:spPr>
          <a:xfrm>
            <a:off x="3482600" y="62400"/>
            <a:ext cx="5661300" cy="4772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Wikidata item </a:t>
            </a:r>
            <a:endParaRPr sz="4800">
              <a:solidFill>
                <a:schemeClr val="lt1"/>
              </a:solidFill>
              <a:latin typeface="Roboto"/>
              <a:ea typeface="Roboto"/>
              <a:cs typeface="Roboto"/>
              <a:sym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8"/>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Weave a data ecosystem</a:t>
            </a:r>
            <a:endParaRPr sz="4800">
              <a:solidFill>
                <a:schemeClr val="lt1"/>
              </a:solidFill>
              <a:latin typeface="Roboto"/>
              <a:ea typeface="Roboto"/>
              <a:cs typeface="Roboto"/>
              <a:sym typeface="Roboto"/>
            </a:endParaRPr>
          </a:p>
        </p:txBody>
      </p:sp>
      <p:sp>
        <p:nvSpPr>
          <p:cNvPr id="213" name="Google Shape;213;p38"/>
          <p:cNvSpPr txBox="1"/>
          <p:nvPr/>
        </p:nvSpPr>
        <p:spPr>
          <a:xfrm>
            <a:off x="27725" y="4741450"/>
            <a:ext cx="9144000" cy="33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pic>
        <p:nvPicPr>
          <p:cNvPr id="214" name="Google Shape;214;p38"/>
          <p:cNvPicPr preferRelativeResize="0"/>
          <p:nvPr/>
        </p:nvPicPr>
        <p:blipFill>
          <a:blip r:embed="rId3">
            <a:alphaModFix/>
          </a:blip>
          <a:stretch>
            <a:fillRect/>
          </a:stretch>
        </p:blipFill>
        <p:spPr>
          <a:xfrm>
            <a:off x="2383138" y="880275"/>
            <a:ext cx="4377725" cy="3992499"/>
          </a:xfrm>
          <a:prstGeom prst="rect">
            <a:avLst/>
          </a:prstGeom>
          <a:noFill/>
          <a:ln>
            <a:noFill/>
          </a:ln>
        </p:spPr>
      </p:pic>
      <p:sp>
        <p:nvSpPr>
          <p:cNvPr id="215" name="Google Shape;215;p38"/>
          <p:cNvSpPr txBox="1"/>
          <p:nvPr/>
        </p:nvSpPr>
        <p:spPr>
          <a:xfrm>
            <a:off x="6925" y="4900875"/>
            <a:ext cx="9137100" cy="24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u="sng">
                <a:solidFill>
                  <a:schemeClr val="lt1"/>
                </a:solidFill>
                <a:latin typeface="Roboto"/>
                <a:ea typeface="Roboto"/>
                <a:cs typeface="Roboto"/>
                <a:sym typeface="Roboto"/>
                <a:hlinkClick r:id="rId4">
                  <a:extLst>
                    <a:ext uri="{A12FA001-AC4F-418D-AE19-62706E023703}">
                      <ahyp:hlinkClr val="tx"/>
                    </a:ext>
                  </a:extLst>
                </a:hlinkClick>
              </a:rPr>
              <a:t>Weaving with Phytelephas fronds</a:t>
            </a:r>
            <a:r>
              <a:rPr lang="en-GB" sz="800">
                <a:solidFill>
                  <a:schemeClr val="lt1"/>
                </a:solidFill>
                <a:latin typeface="Roboto"/>
                <a:ea typeface="Roboto"/>
                <a:cs typeface="Roboto"/>
                <a:sym typeface="Roboto"/>
              </a:rPr>
              <a:t> by Dick Culbert from Gibsons, B.C., Canada, </a:t>
            </a:r>
            <a:r>
              <a:rPr lang="en-GB" sz="800" u="sng">
                <a:solidFill>
                  <a:schemeClr val="lt1"/>
                </a:solidFill>
                <a:latin typeface="Roboto"/>
                <a:ea typeface="Roboto"/>
                <a:cs typeface="Roboto"/>
                <a:sym typeface="Roboto"/>
                <a:hlinkClick r:id="rId5">
                  <a:extLst>
                    <a:ext uri="{A12FA001-AC4F-418D-AE19-62706E023703}">
                      <ahyp:hlinkClr val="tx"/>
                    </a:ext>
                  </a:extLst>
                </a:hlinkClick>
              </a:rPr>
              <a:t>CC BY 2.0</a:t>
            </a:r>
            <a:r>
              <a:rPr lang="en-GB" sz="800">
                <a:solidFill>
                  <a:schemeClr val="lt1"/>
                </a:solidFill>
                <a:latin typeface="Roboto"/>
                <a:ea typeface="Roboto"/>
                <a:cs typeface="Roboto"/>
                <a:sym typeface="Roboto"/>
              </a:rPr>
              <a:t>, via Wikimedia Commons</a:t>
            </a:r>
            <a:endParaRPr sz="800">
              <a:solidFill>
                <a:schemeClr val="lt1"/>
              </a:solidFill>
              <a:latin typeface="Roboto"/>
              <a:ea typeface="Roboto"/>
              <a:cs typeface="Roboto"/>
              <a:sym typeface="Robot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pic>
        <p:nvPicPr>
          <p:cNvPr id="220" name="Google Shape;220;p39"/>
          <p:cNvPicPr preferRelativeResize="0"/>
          <p:nvPr/>
        </p:nvPicPr>
        <p:blipFill>
          <a:blip r:embed="rId3">
            <a:alphaModFix/>
          </a:blip>
          <a:stretch>
            <a:fillRect/>
          </a:stretch>
        </p:blipFill>
        <p:spPr>
          <a:xfrm>
            <a:off x="-25" y="0"/>
            <a:ext cx="9143839" cy="5143401"/>
          </a:xfrm>
          <a:prstGeom prst="rect">
            <a:avLst/>
          </a:prstGeom>
          <a:noFill/>
          <a:ln>
            <a:noFill/>
          </a:ln>
        </p:spPr>
      </p:pic>
      <p:sp>
        <p:nvSpPr>
          <p:cNvPr id="221" name="Google Shape;221;p39"/>
          <p:cNvSpPr txBox="1"/>
          <p:nvPr/>
        </p:nvSpPr>
        <p:spPr>
          <a:xfrm>
            <a:off x="717250" y="0"/>
            <a:ext cx="7541400" cy="507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3600">
                <a:solidFill>
                  <a:schemeClr val="lt1"/>
                </a:solidFill>
              </a:rPr>
              <a:t>2023 Wikidata intensity map </a:t>
            </a:r>
            <a:endParaRPr sz="3600">
              <a:solidFill>
                <a:schemeClr val="lt1"/>
              </a:solidFill>
            </a:endParaRPr>
          </a:p>
        </p:txBody>
      </p:sp>
      <p:sp>
        <p:nvSpPr>
          <p:cNvPr id="222" name="Google Shape;222;p39"/>
          <p:cNvSpPr txBox="1"/>
          <p:nvPr/>
        </p:nvSpPr>
        <p:spPr>
          <a:xfrm>
            <a:off x="201600" y="4669575"/>
            <a:ext cx="8740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100" u="sng">
                <a:solidFill>
                  <a:schemeClr val="lt1"/>
                </a:solidFill>
                <a:hlinkClick r:id="rId4">
                  <a:extLst>
                    <a:ext uri="{A12FA001-AC4F-418D-AE19-62706E023703}">
                      <ahyp:hlinkClr val="tx"/>
                    </a:ext>
                  </a:extLst>
                </a:hlinkClick>
              </a:rPr>
              <a:t>Wikidata </a:t>
            </a:r>
            <a:r>
              <a:rPr lang="en-GB" sz="1100" u="sng">
                <a:solidFill>
                  <a:schemeClr val="lt1"/>
                </a:solidFill>
                <a:hlinkClick r:id="rId5">
                  <a:extLst>
                    <a:ext uri="{A12FA001-AC4F-418D-AE19-62706E023703}">
                      <ahyp:hlinkClr val="tx"/>
                    </a:ext>
                  </a:extLst>
                </a:hlinkClick>
              </a:rPr>
              <a:t>intensity</a:t>
            </a:r>
            <a:r>
              <a:rPr lang="en-GB" sz="1100" u="sng">
                <a:solidFill>
                  <a:schemeClr val="lt1"/>
                </a:solidFill>
                <a:hlinkClick r:id="rId6">
                  <a:extLst>
                    <a:ext uri="{A12FA001-AC4F-418D-AE19-62706E023703}">
                      <ahyp:hlinkClr val="tx"/>
                    </a:ext>
                  </a:extLst>
                </a:hlinkClick>
              </a:rPr>
              <a:t> map</a:t>
            </a:r>
            <a:r>
              <a:rPr lang="en-GB" sz="1100">
                <a:solidFill>
                  <a:schemeClr val="lt1"/>
                </a:solidFill>
              </a:rPr>
              <a:t>, </a:t>
            </a:r>
            <a:r>
              <a:rPr lang="en-GB" sz="1100">
                <a:solidFill>
                  <a:schemeClr val="lt1"/>
                </a:solidFill>
              </a:rPr>
              <a:t>Addshore, CC0, via Wikimedia Commons. For a live map see: </a:t>
            </a:r>
            <a:r>
              <a:rPr lang="en-GB" sz="1100" u="sng">
                <a:solidFill>
                  <a:schemeClr val="lt1"/>
                </a:solidFill>
                <a:hlinkClick r:id="rId7">
                  <a:extLst>
                    <a:ext uri="{A12FA001-AC4F-418D-AE19-62706E023703}">
                      <ahyp:hlinkClr val="tx"/>
                    </a:ext>
                  </a:extLst>
                </a:hlinkClick>
              </a:rPr>
              <a:t>https://wmde.github.io/wikidata-map/dist/index.html</a:t>
            </a:r>
            <a:r>
              <a:rPr lang="en-GB" sz="1100">
                <a:solidFill>
                  <a:schemeClr val="lt1"/>
                </a:solidFill>
              </a:rPr>
              <a:t> </a:t>
            </a:r>
            <a:endParaRPr>
              <a:solidFill>
                <a:schemeClr val="lt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40"/>
          <p:cNvSpPr txBox="1"/>
          <p:nvPr/>
        </p:nvSpPr>
        <p:spPr>
          <a:xfrm>
            <a:off x="29825" y="1022800"/>
            <a:ext cx="6165900" cy="3353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3600">
                <a:solidFill>
                  <a:schemeClr val="lt1"/>
                </a:solidFill>
              </a:rPr>
              <a:t>Edit proactively!</a:t>
            </a:r>
            <a:endParaRPr sz="3600">
              <a:solidFill>
                <a:schemeClr val="lt1"/>
              </a:solidFill>
            </a:endParaRPr>
          </a:p>
          <a:p>
            <a:pPr indent="0" lvl="0" marL="0" rtl="0" algn="l">
              <a:spcBef>
                <a:spcPts val="0"/>
              </a:spcBef>
              <a:spcAft>
                <a:spcPts val="0"/>
              </a:spcAft>
              <a:buNone/>
            </a:pPr>
            <a:r>
              <a:t/>
            </a:r>
            <a:endParaRPr sz="1800">
              <a:solidFill>
                <a:schemeClr val="lt1"/>
              </a:solidFill>
            </a:endParaRPr>
          </a:p>
          <a:p>
            <a:pPr indent="0" lvl="0" marL="457200" rtl="0" algn="l">
              <a:spcBef>
                <a:spcPts val="0"/>
              </a:spcBef>
              <a:spcAft>
                <a:spcPts val="0"/>
              </a:spcAft>
              <a:buNone/>
            </a:pPr>
            <a:r>
              <a:rPr lang="en-GB" sz="2400" u="sng">
                <a:solidFill>
                  <a:schemeClr val="lt1"/>
                </a:solidFill>
                <a:hlinkClick r:id="rId3">
                  <a:extLst>
                    <a:ext uri="{A12FA001-AC4F-418D-AE19-62706E023703}">
                      <ahyp:hlinkClr val="tx"/>
                    </a:ext>
                  </a:extLst>
                </a:hlinkClick>
              </a:rPr>
              <a:t>Mitigating AI Bias - the Wikimedian Way</a:t>
            </a:r>
            <a:endParaRPr sz="2400">
              <a:solidFill>
                <a:schemeClr val="lt1"/>
              </a:solidFill>
            </a:endParaRPr>
          </a:p>
          <a:p>
            <a:pPr indent="0" lvl="0" marL="457200" rtl="0" algn="l">
              <a:spcBef>
                <a:spcPts val="0"/>
              </a:spcBef>
              <a:spcAft>
                <a:spcPts val="0"/>
              </a:spcAft>
              <a:buNone/>
            </a:pPr>
            <a:r>
              <a:t/>
            </a:r>
            <a:endParaRPr sz="1800">
              <a:solidFill>
                <a:schemeClr val="lt1"/>
              </a:solidFill>
            </a:endParaRPr>
          </a:p>
          <a:p>
            <a:pPr indent="0" lvl="0" marL="457200" rtl="0" algn="l">
              <a:spcBef>
                <a:spcPts val="0"/>
              </a:spcBef>
              <a:spcAft>
                <a:spcPts val="0"/>
              </a:spcAft>
              <a:buNone/>
            </a:pPr>
            <a:r>
              <a:rPr lang="en-GB" sz="2400" u="sng">
                <a:solidFill>
                  <a:schemeClr val="lt1"/>
                </a:solidFill>
                <a:hlinkClick r:id="rId4">
                  <a:extLst>
                    <a:ext uri="{A12FA001-AC4F-418D-AE19-62706E023703}">
                      <ahyp:hlinkClr val="tx"/>
                    </a:ext>
                  </a:extLst>
                </a:hlinkClick>
              </a:rPr>
              <a:t>Scholarly article about bias in Wikidata</a:t>
            </a:r>
            <a:endParaRPr sz="2400">
              <a:solidFill>
                <a:schemeClr val="lt1"/>
              </a:solidFill>
            </a:endParaRPr>
          </a:p>
          <a:p>
            <a:pPr indent="0" lvl="0" marL="0" rtl="0" algn="l">
              <a:spcBef>
                <a:spcPts val="0"/>
              </a:spcBef>
              <a:spcAft>
                <a:spcPts val="0"/>
              </a:spcAft>
              <a:buNone/>
            </a:pPr>
            <a:r>
              <a:t/>
            </a:r>
            <a:endParaRPr sz="1800">
              <a:solidFill>
                <a:schemeClr val="lt1"/>
              </a:solidFill>
            </a:endParaRPr>
          </a:p>
        </p:txBody>
      </p:sp>
      <p:sp>
        <p:nvSpPr>
          <p:cNvPr id="228" name="Google Shape;228;p40"/>
          <p:cNvSpPr txBox="1"/>
          <p:nvPr/>
        </p:nvSpPr>
        <p:spPr>
          <a:xfrm>
            <a:off x="29825" y="7450"/>
            <a:ext cx="9114300" cy="805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Bias </a:t>
            </a:r>
            <a:r>
              <a:rPr lang="en-GB" sz="4800">
                <a:solidFill>
                  <a:schemeClr val="lt1"/>
                </a:solidFill>
                <a:latin typeface="Roboto"/>
                <a:ea typeface="Roboto"/>
                <a:cs typeface="Roboto"/>
                <a:sym typeface="Roboto"/>
              </a:rPr>
              <a:t>in Wikidata</a:t>
            </a:r>
            <a:endParaRPr sz="4800">
              <a:solidFill>
                <a:schemeClr val="lt1"/>
              </a:solidFill>
              <a:latin typeface="Roboto"/>
              <a:ea typeface="Roboto"/>
              <a:cs typeface="Roboto"/>
              <a:sym typeface="Roboto"/>
            </a:endParaRPr>
          </a:p>
        </p:txBody>
      </p:sp>
      <p:pic>
        <p:nvPicPr>
          <p:cNvPr id="229" name="Google Shape;229;p40" title="Wikidata_edit_book_mark.png"/>
          <p:cNvPicPr preferRelativeResize="0"/>
          <p:nvPr/>
        </p:nvPicPr>
        <p:blipFill>
          <a:blip r:embed="rId5">
            <a:alphaModFix/>
          </a:blip>
          <a:stretch>
            <a:fillRect/>
          </a:stretch>
        </p:blipFill>
        <p:spPr>
          <a:xfrm>
            <a:off x="7595600" y="73763"/>
            <a:ext cx="1367125" cy="4995976"/>
          </a:xfrm>
          <a:prstGeom prst="rect">
            <a:avLst/>
          </a:prstGeom>
          <a:noFill/>
          <a:ln>
            <a:noFill/>
          </a:ln>
        </p:spPr>
      </p:pic>
      <p:sp>
        <p:nvSpPr>
          <p:cNvPr id="230" name="Google Shape;230;p40"/>
          <p:cNvSpPr txBox="1"/>
          <p:nvPr/>
        </p:nvSpPr>
        <p:spPr>
          <a:xfrm>
            <a:off x="29500" y="4730450"/>
            <a:ext cx="7444800" cy="4131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u="sng">
                <a:solidFill>
                  <a:schemeClr val="lt1"/>
                </a:solidFill>
                <a:latin typeface="Roboto"/>
                <a:ea typeface="Roboto"/>
                <a:cs typeface="Roboto"/>
                <a:sym typeface="Roboto"/>
                <a:hlinkClick r:id="rId6">
                  <a:extLst>
                    <a:ext uri="{A12FA001-AC4F-418D-AE19-62706E023703}">
                      <ahyp:hlinkClr val="tx"/>
                    </a:ext>
                  </a:extLst>
                </a:hlinkClick>
              </a:rPr>
              <a:t>Wikidata edit book mark</a:t>
            </a:r>
            <a:r>
              <a:rPr lang="en-GB" sz="900">
                <a:solidFill>
                  <a:schemeClr val="lt1"/>
                </a:solidFill>
                <a:latin typeface="Roboto"/>
                <a:ea typeface="Roboto"/>
                <a:cs typeface="Roboto"/>
                <a:sym typeface="Roboto"/>
              </a:rPr>
              <a:t> by Jameela P., </a:t>
            </a:r>
            <a:r>
              <a:rPr lang="en-GB" sz="900" u="sng">
                <a:solidFill>
                  <a:schemeClr val="lt1"/>
                </a:solidFill>
                <a:latin typeface="Roboto"/>
                <a:ea typeface="Roboto"/>
                <a:cs typeface="Roboto"/>
                <a:sym typeface="Roboto"/>
                <a:hlinkClick r:id="rId7">
                  <a:extLst>
                    <a:ext uri="{A12FA001-AC4F-418D-AE19-62706E023703}">
                      <ahyp:hlinkClr val="tx"/>
                    </a:ext>
                  </a:extLst>
                </a:hlinkClick>
              </a:rPr>
              <a:t>CC BY-SA 4.0</a:t>
            </a:r>
            <a:r>
              <a:rPr lang="en-GB" sz="900">
                <a:solidFill>
                  <a:schemeClr val="lt1"/>
                </a:solidFill>
                <a:latin typeface="Roboto"/>
                <a:ea typeface="Roboto"/>
                <a:cs typeface="Roboto"/>
                <a:sym typeface="Roboto"/>
              </a:rPr>
              <a:t>, via Wikimedia Commons</a:t>
            </a:r>
            <a:endParaRPr sz="900">
              <a:solidFill>
                <a:schemeClr val="lt1"/>
              </a:solidFill>
              <a:latin typeface="Roboto"/>
              <a:ea typeface="Roboto"/>
              <a:cs typeface="Roboto"/>
              <a:sym typeface="Robot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41"/>
          <p:cNvSpPr txBox="1"/>
          <p:nvPr/>
        </p:nvSpPr>
        <p:spPr>
          <a:xfrm>
            <a:off x="29825" y="1022800"/>
            <a:ext cx="7362600" cy="3707700"/>
          </a:xfrm>
          <a:prstGeom prst="rect">
            <a:avLst/>
          </a:prstGeom>
          <a:noFill/>
          <a:ln>
            <a:noFill/>
          </a:ln>
        </p:spPr>
        <p:txBody>
          <a:bodyPr anchorCtr="0" anchor="ctr" bIns="91425" lIns="91425" spcFirstLastPara="1" rIns="91425" wrap="square" tIns="91425">
            <a:noAutofit/>
          </a:bodyPr>
          <a:lstStyle/>
          <a:p>
            <a:pPr indent="0" lvl="0" marL="457200" rtl="0" algn="l">
              <a:spcBef>
                <a:spcPts val="0"/>
              </a:spcBef>
              <a:spcAft>
                <a:spcPts val="0"/>
              </a:spcAft>
              <a:buNone/>
            </a:pPr>
            <a:r>
              <a:rPr lang="en-GB" sz="2000">
                <a:solidFill>
                  <a:schemeClr val="lt1"/>
                </a:solidFill>
              </a:rPr>
              <a:t>Build an important, reliable, open data repository </a:t>
            </a:r>
            <a:endParaRPr sz="2000">
              <a:solidFill>
                <a:schemeClr val="lt1"/>
              </a:solidFill>
            </a:endParaRPr>
          </a:p>
          <a:p>
            <a:pPr indent="-355600" lvl="0" marL="1371600" rtl="0" algn="l">
              <a:spcBef>
                <a:spcPts val="0"/>
              </a:spcBef>
              <a:spcAft>
                <a:spcPts val="0"/>
              </a:spcAft>
              <a:buClr>
                <a:schemeClr val="lt1"/>
              </a:buClr>
              <a:buSzPts val="2000"/>
              <a:buChar char="➢"/>
            </a:pPr>
            <a:r>
              <a:rPr lang="en-GB" sz="2000">
                <a:solidFill>
                  <a:schemeClr val="lt1"/>
                </a:solidFill>
              </a:rPr>
              <a:t>Blog - </a:t>
            </a:r>
            <a:r>
              <a:rPr lang="en-GB" sz="2000" u="sng">
                <a:solidFill>
                  <a:schemeClr val="lt1"/>
                </a:solidFill>
                <a:hlinkClick r:id="rId3">
                  <a:extLst>
                    <a:ext uri="{A12FA001-AC4F-418D-AE19-62706E023703}">
                      <ahyp:hlinkClr val="tx"/>
                    </a:ext>
                  </a:extLst>
                </a:hlinkClick>
              </a:rPr>
              <a:t>Why is Wikidata important to you?</a:t>
            </a:r>
            <a:r>
              <a:rPr lang="en-GB" sz="2000">
                <a:solidFill>
                  <a:schemeClr val="lt1"/>
                </a:solidFill>
              </a:rPr>
              <a:t> </a:t>
            </a:r>
            <a:endParaRPr sz="2000">
              <a:solidFill>
                <a:schemeClr val="lt1"/>
              </a:solidFill>
            </a:endParaRPr>
          </a:p>
          <a:p>
            <a:pPr indent="0" lvl="0" marL="457200" rtl="0" algn="l">
              <a:spcBef>
                <a:spcPts val="0"/>
              </a:spcBef>
              <a:spcAft>
                <a:spcPts val="0"/>
              </a:spcAft>
              <a:buNone/>
            </a:pPr>
            <a:r>
              <a:t/>
            </a:r>
            <a:endParaRPr sz="2000">
              <a:solidFill>
                <a:schemeClr val="lt1"/>
              </a:solidFill>
            </a:endParaRPr>
          </a:p>
          <a:p>
            <a:pPr indent="457200" lvl="0" marL="0" rtl="0" algn="l">
              <a:spcBef>
                <a:spcPts val="0"/>
              </a:spcBef>
              <a:spcAft>
                <a:spcPts val="0"/>
              </a:spcAft>
              <a:buClr>
                <a:schemeClr val="dk1"/>
              </a:buClr>
              <a:buSzPts val="1100"/>
              <a:buFont typeface="Arial"/>
              <a:buNone/>
            </a:pPr>
            <a:r>
              <a:rPr lang="en-GB" sz="2000">
                <a:solidFill>
                  <a:schemeClr val="lt1"/>
                </a:solidFill>
              </a:rPr>
              <a:t>I</a:t>
            </a:r>
            <a:r>
              <a:rPr lang="en-GB" sz="2000">
                <a:solidFill>
                  <a:schemeClr val="lt1"/>
                </a:solidFill>
              </a:rPr>
              <a:t>mprove consistency in Wikipedia</a:t>
            </a:r>
            <a:endParaRPr sz="2000">
              <a:solidFill>
                <a:schemeClr val="lt1"/>
              </a:solidFill>
            </a:endParaRPr>
          </a:p>
          <a:p>
            <a:pPr indent="-355600" lvl="0" marL="1371600" rtl="0" algn="l">
              <a:spcBef>
                <a:spcPts val="0"/>
              </a:spcBef>
              <a:spcAft>
                <a:spcPts val="0"/>
              </a:spcAft>
              <a:buClr>
                <a:schemeClr val="lt1"/>
              </a:buClr>
              <a:buSzPts val="2000"/>
              <a:buChar char="➢"/>
            </a:pPr>
            <a:r>
              <a:rPr lang="en-GB" sz="2000">
                <a:solidFill>
                  <a:schemeClr val="lt1"/>
                </a:solidFill>
              </a:rPr>
              <a:t>Blog - </a:t>
            </a:r>
            <a:r>
              <a:rPr lang="en-GB" sz="2000" u="sng">
                <a:solidFill>
                  <a:schemeClr val="lt1"/>
                </a:solidFill>
                <a:hlinkClick r:id="rId4">
                  <a:extLst>
                    <a:ext uri="{A12FA001-AC4F-418D-AE19-62706E023703}">
                      <ahyp:hlinkClr val="tx"/>
                    </a:ext>
                  </a:extLst>
                </a:hlinkClick>
              </a:rPr>
              <a:t>How Wikipedia leverages Wikidata</a:t>
            </a:r>
            <a:endParaRPr sz="2000">
              <a:solidFill>
                <a:schemeClr val="lt1"/>
              </a:solidFill>
            </a:endParaRPr>
          </a:p>
          <a:p>
            <a:pPr indent="0" lvl="0" marL="0" rtl="0" algn="l">
              <a:spcBef>
                <a:spcPts val="0"/>
              </a:spcBef>
              <a:spcAft>
                <a:spcPts val="0"/>
              </a:spcAft>
              <a:buClr>
                <a:schemeClr val="dk1"/>
              </a:buClr>
              <a:buSzPts val="1100"/>
              <a:buFont typeface="Arial"/>
              <a:buNone/>
            </a:pPr>
            <a:r>
              <a:t/>
            </a:r>
            <a:endParaRPr sz="2000">
              <a:solidFill>
                <a:schemeClr val="lt1"/>
              </a:solidFill>
            </a:endParaRPr>
          </a:p>
          <a:p>
            <a:pPr indent="0" lvl="0" marL="457200" rtl="0" algn="l">
              <a:spcBef>
                <a:spcPts val="0"/>
              </a:spcBef>
              <a:spcAft>
                <a:spcPts val="0"/>
              </a:spcAft>
              <a:buNone/>
            </a:pPr>
            <a:r>
              <a:rPr lang="en-GB" sz="2000">
                <a:solidFill>
                  <a:schemeClr val="lt1"/>
                </a:solidFill>
              </a:rPr>
              <a:t>Create w</a:t>
            </a:r>
            <a:r>
              <a:rPr lang="en-GB" sz="2000">
                <a:solidFill>
                  <a:schemeClr val="lt1"/>
                </a:solidFill>
              </a:rPr>
              <a:t>ide-ranging science applications</a:t>
            </a:r>
            <a:endParaRPr sz="2000">
              <a:solidFill>
                <a:schemeClr val="lt1"/>
              </a:solidFill>
            </a:endParaRPr>
          </a:p>
          <a:p>
            <a:pPr indent="-355600" lvl="0" marL="1371600" rtl="0" algn="l">
              <a:spcBef>
                <a:spcPts val="0"/>
              </a:spcBef>
              <a:spcAft>
                <a:spcPts val="0"/>
              </a:spcAft>
              <a:buClr>
                <a:schemeClr val="lt1"/>
              </a:buClr>
              <a:buSzPts val="2000"/>
              <a:buChar char="➢"/>
            </a:pPr>
            <a:r>
              <a:rPr lang="en-GB" sz="2000">
                <a:solidFill>
                  <a:schemeClr val="lt1"/>
                </a:solidFill>
              </a:rPr>
              <a:t>PLoS paper - </a:t>
            </a:r>
            <a:r>
              <a:rPr lang="en-GB" sz="2000" u="sng">
                <a:solidFill>
                  <a:schemeClr val="lt1"/>
                </a:solidFill>
                <a:hlinkClick r:id="rId5">
                  <a:extLst>
                    <a:ext uri="{A12FA001-AC4F-418D-AE19-62706E023703}">
                      <ahyp:hlinkClr val="tx"/>
                    </a:ext>
                  </a:extLst>
                </a:hlinkClick>
              </a:rPr>
              <a:t>Ten quick tips</a:t>
            </a:r>
            <a:r>
              <a:rPr lang="en-GB" sz="2000">
                <a:solidFill>
                  <a:schemeClr val="lt1"/>
                </a:solidFill>
              </a:rPr>
              <a:t> </a:t>
            </a:r>
            <a:endParaRPr sz="2000">
              <a:solidFill>
                <a:schemeClr val="lt1"/>
              </a:solidFill>
            </a:endParaRPr>
          </a:p>
          <a:p>
            <a:pPr indent="0" lvl="0" marL="0" rtl="0" algn="l">
              <a:spcBef>
                <a:spcPts val="0"/>
              </a:spcBef>
              <a:spcAft>
                <a:spcPts val="0"/>
              </a:spcAft>
              <a:buNone/>
            </a:pPr>
            <a:r>
              <a:t/>
            </a:r>
            <a:endParaRPr sz="2000">
              <a:solidFill>
                <a:schemeClr val="lt1"/>
              </a:solidFill>
            </a:endParaRPr>
          </a:p>
          <a:p>
            <a:pPr indent="0" lvl="0" marL="0" rtl="0" algn="l">
              <a:spcBef>
                <a:spcPts val="0"/>
              </a:spcBef>
              <a:spcAft>
                <a:spcPts val="0"/>
              </a:spcAft>
              <a:buNone/>
            </a:pPr>
            <a:r>
              <a:rPr lang="en-GB" sz="2000">
                <a:solidFill>
                  <a:schemeClr val="lt1"/>
                </a:solidFill>
              </a:rPr>
              <a:t>	C</a:t>
            </a:r>
            <a:r>
              <a:rPr lang="en-GB" sz="2000">
                <a:solidFill>
                  <a:schemeClr val="lt1"/>
                </a:solidFill>
              </a:rPr>
              <a:t>onnect things, collaboratively</a:t>
            </a:r>
            <a:endParaRPr sz="2000">
              <a:solidFill>
                <a:schemeClr val="lt1"/>
              </a:solidFill>
            </a:endParaRPr>
          </a:p>
          <a:p>
            <a:pPr indent="-355600" lvl="0" marL="1371600" rtl="0" algn="l">
              <a:spcBef>
                <a:spcPts val="0"/>
              </a:spcBef>
              <a:spcAft>
                <a:spcPts val="0"/>
              </a:spcAft>
              <a:buClr>
                <a:schemeClr val="lt1"/>
              </a:buClr>
              <a:buSzPts val="2000"/>
              <a:buChar char="➢"/>
            </a:pPr>
            <a:r>
              <a:rPr lang="en-GB" sz="2000">
                <a:solidFill>
                  <a:schemeClr val="lt1"/>
                </a:solidFill>
              </a:rPr>
              <a:t>Blog - </a:t>
            </a:r>
            <a:r>
              <a:rPr lang="en-GB" sz="2000" u="sng">
                <a:solidFill>
                  <a:schemeClr val="lt1"/>
                </a:solidFill>
                <a:hlinkClick r:id="rId6">
                  <a:extLst>
                    <a:ext uri="{A12FA001-AC4F-418D-AE19-62706E023703}">
                      <ahyp:hlinkClr val="tx"/>
                    </a:ext>
                  </a:extLst>
                </a:hlinkClick>
              </a:rPr>
              <a:t>For the greater good</a:t>
            </a:r>
            <a:endParaRPr sz="2000">
              <a:solidFill>
                <a:schemeClr val="lt1"/>
              </a:solidFill>
            </a:endParaRPr>
          </a:p>
          <a:p>
            <a:pPr indent="0" lvl="0" marL="0" rtl="0" algn="l">
              <a:spcBef>
                <a:spcPts val="0"/>
              </a:spcBef>
              <a:spcAft>
                <a:spcPts val="0"/>
              </a:spcAft>
              <a:buNone/>
            </a:pPr>
            <a:r>
              <a:t/>
            </a:r>
            <a:endParaRPr sz="1800">
              <a:solidFill>
                <a:schemeClr val="lt1"/>
              </a:solidFill>
            </a:endParaRPr>
          </a:p>
        </p:txBody>
      </p:sp>
      <p:sp>
        <p:nvSpPr>
          <p:cNvPr id="236" name="Google Shape;236;p41"/>
          <p:cNvSpPr txBox="1"/>
          <p:nvPr/>
        </p:nvSpPr>
        <p:spPr>
          <a:xfrm>
            <a:off x="29825" y="7450"/>
            <a:ext cx="9114300" cy="805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Why edit Wikidata?</a:t>
            </a:r>
            <a:endParaRPr sz="4800">
              <a:solidFill>
                <a:schemeClr val="lt1"/>
              </a:solidFill>
              <a:latin typeface="Roboto"/>
              <a:ea typeface="Roboto"/>
              <a:cs typeface="Roboto"/>
              <a:sym typeface="Roboto"/>
            </a:endParaRPr>
          </a:p>
        </p:txBody>
      </p:sp>
      <p:pic>
        <p:nvPicPr>
          <p:cNvPr id="237" name="Google Shape;237;p41" title="Wikidata_edit_book_mark.png"/>
          <p:cNvPicPr preferRelativeResize="0"/>
          <p:nvPr/>
        </p:nvPicPr>
        <p:blipFill>
          <a:blip r:embed="rId7">
            <a:alphaModFix/>
          </a:blip>
          <a:stretch>
            <a:fillRect/>
          </a:stretch>
        </p:blipFill>
        <p:spPr>
          <a:xfrm>
            <a:off x="7595600" y="73763"/>
            <a:ext cx="1367125" cy="4995976"/>
          </a:xfrm>
          <a:prstGeom prst="rect">
            <a:avLst/>
          </a:prstGeom>
          <a:noFill/>
          <a:ln>
            <a:noFill/>
          </a:ln>
        </p:spPr>
      </p:pic>
      <p:sp>
        <p:nvSpPr>
          <p:cNvPr id="238" name="Google Shape;238;p41"/>
          <p:cNvSpPr txBox="1"/>
          <p:nvPr/>
        </p:nvSpPr>
        <p:spPr>
          <a:xfrm>
            <a:off x="29500" y="4730450"/>
            <a:ext cx="7444800" cy="4131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u="sng">
                <a:solidFill>
                  <a:schemeClr val="lt1"/>
                </a:solidFill>
                <a:latin typeface="Roboto"/>
                <a:ea typeface="Roboto"/>
                <a:cs typeface="Roboto"/>
                <a:sym typeface="Roboto"/>
                <a:hlinkClick r:id="rId8">
                  <a:extLst>
                    <a:ext uri="{A12FA001-AC4F-418D-AE19-62706E023703}">
                      <ahyp:hlinkClr val="tx"/>
                    </a:ext>
                  </a:extLst>
                </a:hlinkClick>
              </a:rPr>
              <a:t>Wikidata edit book mark</a:t>
            </a:r>
            <a:r>
              <a:rPr lang="en-GB" sz="900">
                <a:solidFill>
                  <a:schemeClr val="lt1"/>
                </a:solidFill>
                <a:latin typeface="Roboto"/>
                <a:ea typeface="Roboto"/>
                <a:cs typeface="Roboto"/>
                <a:sym typeface="Roboto"/>
              </a:rPr>
              <a:t> by Jameela P., </a:t>
            </a:r>
            <a:r>
              <a:rPr lang="en-GB" sz="900" u="sng">
                <a:solidFill>
                  <a:schemeClr val="lt1"/>
                </a:solidFill>
                <a:latin typeface="Roboto"/>
                <a:ea typeface="Roboto"/>
                <a:cs typeface="Roboto"/>
                <a:sym typeface="Roboto"/>
                <a:hlinkClick r:id="rId9">
                  <a:extLst>
                    <a:ext uri="{A12FA001-AC4F-418D-AE19-62706E023703}">
                      <ahyp:hlinkClr val="tx"/>
                    </a:ext>
                  </a:extLst>
                </a:hlinkClick>
              </a:rPr>
              <a:t>CC BY-SA 4.0</a:t>
            </a:r>
            <a:r>
              <a:rPr lang="en-GB" sz="900">
                <a:solidFill>
                  <a:schemeClr val="lt1"/>
                </a:solidFill>
                <a:latin typeface="Roboto"/>
                <a:ea typeface="Roboto"/>
                <a:cs typeface="Roboto"/>
                <a:sym typeface="Roboto"/>
              </a:rPr>
              <a:t>, via Wikimedia Commons</a:t>
            </a:r>
            <a:endParaRPr sz="900">
              <a:solidFill>
                <a:schemeClr val="lt1"/>
              </a:solidFill>
              <a:latin typeface="Roboto"/>
              <a:ea typeface="Roboto"/>
              <a:cs typeface="Roboto"/>
              <a:sym typeface="Robot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42"/>
          <p:cNvSpPr txBox="1"/>
          <p:nvPr/>
        </p:nvSpPr>
        <p:spPr>
          <a:xfrm>
            <a:off x="0" y="4820400"/>
            <a:ext cx="91440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900" u="sng">
                <a:solidFill>
                  <a:schemeClr val="lt1"/>
                </a:solidFill>
                <a:latin typeface="Roboto"/>
                <a:ea typeface="Roboto"/>
                <a:cs typeface="Roboto"/>
                <a:sym typeface="Roboto"/>
                <a:hlinkClick r:id="rId3">
                  <a:extLst>
                    <a:ext uri="{A12FA001-AC4F-418D-AE19-62706E023703}">
                      <ahyp:hlinkClr val="tx"/>
                    </a:ext>
                  </a:extLst>
                </a:hlinkClick>
              </a:rPr>
              <a:t>Wikidata logo</a:t>
            </a:r>
            <a:r>
              <a:rPr lang="en-GB" sz="900">
                <a:solidFill>
                  <a:schemeClr val="lt1"/>
                </a:solidFill>
                <a:latin typeface="Roboto"/>
                <a:ea typeface="Roboto"/>
                <a:cs typeface="Roboto"/>
                <a:sym typeface="Roboto"/>
              </a:rPr>
              <a:t>, Wikimedia Foundation  </a:t>
            </a:r>
            <a:r>
              <a:rPr lang="en-GB" sz="900" u="sng">
                <a:solidFill>
                  <a:schemeClr val="lt1"/>
                </a:solidFill>
                <a:latin typeface="Roboto"/>
                <a:ea typeface="Roboto"/>
                <a:cs typeface="Roboto"/>
                <a:sym typeface="Roboto"/>
                <a:hlinkClick r:id="rId4">
                  <a:extLst>
                    <a:ext uri="{A12FA001-AC4F-418D-AE19-62706E023703}">
                      <ahyp:hlinkClr val="tx"/>
                    </a:ext>
                  </a:extLst>
                </a:hlinkClick>
              </a:rPr>
              <a:t>CC0</a:t>
            </a:r>
            <a:r>
              <a:rPr lang="en-GB" sz="900">
                <a:solidFill>
                  <a:schemeClr val="lt1"/>
                </a:solidFill>
                <a:latin typeface="Roboto"/>
                <a:ea typeface="Roboto"/>
                <a:cs typeface="Roboto"/>
                <a:sym typeface="Roboto"/>
              </a:rPr>
              <a:t> via Wikicommons</a:t>
            </a:r>
            <a:endParaRPr sz="900">
              <a:solidFill>
                <a:schemeClr val="lt1"/>
              </a:solidFill>
              <a:latin typeface="Roboto"/>
              <a:ea typeface="Roboto"/>
              <a:cs typeface="Roboto"/>
              <a:sym typeface="Roboto"/>
            </a:endParaRPr>
          </a:p>
        </p:txBody>
      </p:sp>
      <p:sp>
        <p:nvSpPr>
          <p:cNvPr id="244" name="Google Shape;244;p42"/>
          <p:cNvSpPr txBox="1"/>
          <p:nvPr>
            <p:ph type="title"/>
          </p:nvPr>
        </p:nvSpPr>
        <p:spPr>
          <a:xfrm>
            <a:off x="311700" y="0"/>
            <a:ext cx="8520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lt1"/>
                </a:solidFill>
                <a:latin typeface="Roboto"/>
                <a:ea typeface="Roboto"/>
                <a:cs typeface="Roboto"/>
                <a:sym typeface="Roboto"/>
              </a:rPr>
              <a:t>Presentation outline</a:t>
            </a:r>
            <a:endParaRPr sz="3600">
              <a:solidFill>
                <a:schemeClr val="lt1"/>
              </a:solidFill>
              <a:latin typeface="Roboto"/>
              <a:ea typeface="Roboto"/>
              <a:cs typeface="Roboto"/>
              <a:sym typeface="Roboto"/>
            </a:endParaRPr>
          </a:p>
        </p:txBody>
      </p:sp>
      <p:sp>
        <p:nvSpPr>
          <p:cNvPr id="245" name="Google Shape;245;p42"/>
          <p:cNvSpPr txBox="1"/>
          <p:nvPr/>
        </p:nvSpPr>
        <p:spPr>
          <a:xfrm>
            <a:off x="3167425" y="909750"/>
            <a:ext cx="5919900" cy="2535900"/>
          </a:xfrm>
          <a:prstGeom prst="rect">
            <a:avLst/>
          </a:prstGeom>
          <a:noFill/>
          <a:ln>
            <a:noFill/>
          </a:ln>
        </p:spPr>
        <p:txBody>
          <a:bodyPr anchorCtr="0" anchor="t" bIns="91425" lIns="91425" spcFirstLastPara="1" rIns="91425" wrap="square" tIns="91425">
            <a:spAutoFit/>
          </a:bodyPr>
          <a:lstStyle/>
          <a:p>
            <a:pPr indent="0" lvl="0" marL="360001" rtl="0" algn="l">
              <a:lnSpc>
                <a:spcPct val="115000"/>
              </a:lnSpc>
              <a:spcBef>
                <a:spcPts val="0"/>
              </a:spcBef>
              <a:spcAft>
                <a:spcPts val="0"/>
              </a:spcAft>
              <a:buNone/>
            </a:pPr>
            <a:r>
              <a:rPr lang="en-GB" sz="2500">
                <a:solidFill>
                  <a:schemeClr val="lt1"/>
                </a:solidFill>
                <a:latin typeface="Roboto"/>
                <a:ea typeface="Roboto"/>
                <a:cs typeface="Roboto"/>
                <a:sym typeface="Roboto"/>
              </a:rPr>
              <a:t>Basic introduction - What is Wikidata?</a:t>
            </a:r>
            <a:endParaRPr sz="25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t/>
            </a:r>
            <a:endParaRPr sz="25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rPr lang="en-GB" sz="2500">
                <a:solidFill>
                  <a:schemeClr val="lt1"/>
                </a:solidFill>
                <a:latin typeface="Roboto"/>
                <a:ea typeface="Roboto"/>
                <a:cs typeface="Roboto"/>
                <a:sym typeface="Roboto"/>
              </a:rPr>
              <a:t>Wikidata preferences &amp; gadgets</a:t>
            </a:r>
            <a:endParaRPr sz="25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t/>
            </a:r>
            <a:endParaRPr sz="25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rPr lang="en-GB" sz="2500">
                <a:solidFill>
                  <a:schemeClr val="lt1"/>
                </a:solidFill>
                <a:latin typeface="Roboto"/>
                <a:ea typeface="Roboto"/>
                <a:cs typeface="Roboto"/>
                <a:sym typeface="Roboto"/>
              </a:rPr>
              <a:t>Wikidata editing resources &amp; demos</a:t>
            </a:r>
            <a:endParaRPr sz="2500">
              <a:solidFill>
                <a:schemeClr val="lt1"/>
              </a:solidFill>
              <a:latin typeface="Roboto"/>
              <a:ea typeface="Roboto"/>
              <a:cs typeface="Roboto"/>
              <a:sym typeface="Roboto"/>
            </a:endParaRPr>
          </a:p>
          <a:p>
            <a:pPr indent="0" lvl="0" marL="0" rtl="0" algn="l">
              <a:spcBef>
                <a:spcPts val="0"/>
              </a:spcBef>
              <a:spcAft>
                <a:spcPts val="0"/>
              </a:spcAft>
              <a:buNone/>
            </a:pPr>
            <a:r>
              <a:t/>
            </a:r>
            <a:endParaRPr sz="900">
              <a:solidFill>
                <a:schemeClr val="dk1"/>
              </a:solidFill>
            </a:endParaRPr>
          </a:p>
        </p:txBody>
      </p:sp>
      <p:sp>
        <p:nvSpPr>
          <p:cNvPr id="246" name="Google Shape;246;p42"/>
          <p:cNvSpPr txBox="1"/>
          <p:nvPr/>
        </p:nvSpPr>
        <p:spPr>
          <a:xfrm>
            <a:off x="1698300" y="3555825"/>
            <a:ext cx="6770400" cy="1154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2100">
              <a:solidFill>
                <a:schemeClr val="lt1"/>
              </a:solidFill>
            </a:endParaRPr>
          </a:p>
          <a:p>
            <a:pPr indent="0" lvl="0" marL="0" rtl="0" algn="l">
              <a:spcBef>
                <a:spcPts val="0"/>
              </a:spcBef>
              <a:spcAft>
                <a:spcPts val="0"/>
              </a:spcAft>
              <a:buNone/>
            </a:pPr>
            <a:r>
              <a:rPr lang="en-GB" sz="2100">
                <a:solidFill>
                  <a:schemeClr val="lt1"/>
                </a:solidFill>
              </a:rPr>
              <a:t>Get this presentation here: </a:t>
            </a:r>
            <a:r>
              <a:rPr b="1" lang="en-GB" sz="2100" u="sng">
                <a:solidFill>
                  <a:schemeClr val="lt1"/>
                </a:solidFill>
                <a:hlinkClick r:id="rId5">
                  <a:extLst>
                    <a:ext uri="{A12FA001-AC4F-418D-AE19-62706E023703}">
                      <ahyp:hlinkClr val="tx"/>
                    </a:ext>
                  </a:extLst>
                </a:hlinkClick>
              </a:rPr>
              <a:t>https://bit.ly/4vXQSit</a:t>
            </a:r>
            <a:endParaRPr b="1" sz="2100">
              <a:solidFill>
                <a:schemeClr val="lt1"/>
              </a:solidFill>
            </a:endParaRPr>
          </a:p>
          <a:p>
            <a:pPr indent="0" lvl="0" marL="0" rtl="0" algn="l">
              <a:spcBef>
                <a:spcPts val="0"/>
              </a:spcBef>
              <a:spcAft>
                <a:spcPts val="0"/>
              </a:spcAft>
              <a:buClr>
                <a:schemeClr val="dk1"/>
              </a:buClr>
              <a:buSzPts val="1100"/>
              <a:buFont typeface="Arial"/>
              <a:buNone/>
            </a:pPr>
            <a:r>
              <a:rPr lang="en-GB" sz="2100">
                <a:solidFill>
                  <a:schemeClr val="lt1"/>
                </a:solidFill>
              </a:rPr>
              <a:t>Note: All underlined words in slides are links!</a:t>
            </a:r>
            <a:endParaRPr b="1" sz="2100">
              <a:solidFill>
                <a:schemeClr val="lt1"/>
              </a:solidFill>
            </a:endParaRPr>
          </a:p>
        </p:txBody>
      </p:sp>
      <p:sp>
        <p:nvSpPr>
          <p:cNvPr id="247" name="Google Shape;247;p42"/>
          <p:cNvSpPr txBox="1"/>
          <p:nvPr/>
        </p:nvSpPr>
        <p:spPr>
          <a:xfrm>
            <a:off x="0" y="4820400"/>
            <a:ext cx="91440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900" u="sng">
                <a:solidFill>
                  <a:schemeClr val="lt1"/>
                </a:solidFill>
                <a:latin typeface="Roboto"/>
                <a:ea typeface="Roboto"/>
                <a:cs typeface="Roboto"/>
                <a:sym typeface="Roboto"/>
                <a:hlinkClick r:id="rId6">
                  <a:extLst>
                    <a:ext uri="{A12FA001-AC4F-418D-AE19-62706E023703}">
                      <ahyp:hlinkClr val="tx"/>
                    </a:ext>
                  </a:extLst>
                </a:hlinkClick>
              </a:rPr>
              <a:t>Wikidata logo</a:t>
            </a:r>
            <a:r>
              <a:rPr lang="en-GB" sz="900">
                <a:solidFill>
                  <a:schemeClr val="lt1"/>
                </a:solidFill>
                <a:latin typeface="Roboto"/>
                <a:ea typeface="Roboto"/>
                <a:cs typeface="Roboto"/>
                <a:sym typeface="Roboto"/>
              </a:rPr>
              <a:t>, Wikimedia Foundation  </a:t>
            </a:r>
            <a:r>
              <a:rPr lang="en-GB" sz="900" u="sng">
                <a:solidFill>
                  <a:schemeClr val="lt1"/>
                </a:solidFill>
                <a:latin typeface="Roboto"/>
                <a:ea typeface="Roboto"/>
                <a:cs typeface="Roboto"/>
                <a:sym typeface="Roboto"/>
                <a:hlinkClick r:id="rId7">
                  <a:extLst>
                    <a:ext uri="{A12FA001-AC4F-418D-AE19-62706E023703}">
                      <ahyp:hlinkClr val="tx"/>
                    </a:ext>
                  </a:extLst>
                </a:hlinkClick>
              </a:rPr>
              <a:t>CC0</a:t>
            </a:r>
            <a:r>
              <a:rPr lang="en-GB" sz="900">
                <a:solidFill>
                  <a:schemeClr val="lt1"/>
                </a:solidFill>
                <a:latin typeface="Roboto"/>
                <a:ea typeface="Roboto"/>
                <a:cs typeface="Roboto"/>
                <a:sym typeface="Roboto"/>
              </a:rPr>
              <a:t> via Wikicommons</a:t>
            </a:r>
            <a:endParaRPr sz="900">
              <a:solidFill>
                <a:schemeClr val="lt1"/>
              </a:solidFill>
              <a:latin typeface="Roboto"/>
              <a:ea typeface="Roboto"/>
              <a:cs typeface="Roboto"/>
              <a:sym typeface="Roboto"/>
            </a:endParaRPr>
          </a:p>
        </p:txBody>
      </p:sp>
      <p:pic>
        <p:nvPicPr>
          <p:cNvPr id="248" name="Google Shape;248;p42"/>
          <p:cNvPicPr preferRelativeResize="0"/>
          <p:nvPr/>
        </p:nvPicPr>
        <p:blipFill>
          <a:blip r:embed="rId8">
            <a:alphaModFix/>
          </a:blip>
          <a:stretch>
            <a:fillRect/>
          </a:stretch>
        </p:blipFill>
        <p:spPr>
          <a:xfrm>
            <a:off x="164525" y="711725"/>
            <a:ext cx="3148450" cy="2931951"/>
          </a:xfrm>
          <a:prstGeom prst="rect">
            <a:avLst/>
          </a:prstGeom>
          <a:noFill/>
          <a:ln>
            <a:noFill/>
          </a:ln>
        </p:spPr>
      </p:pic>
      <p:sp>
        <p:nvSpPr>
          <p:cNvPr id="249" name="Google Shape;249;p42"/>
          <p:cNvSpPr/>
          <p:nvPr/>
        </p:nvSpPr>
        <p:spPr>
          <a:xfrm>
            <a:off x="3499225" y="1777925"/>
            <a:ext cx="4723800" cy="572700"/>
          </a:xfrm>
          <a:prstGeom prst="flowChartAlternateProcess">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43"/>
          <p:cNvSpPr txBox="1"/>
          <p:nvPr>
            <p:ph type="title"/>
          </p:nvPr>
        </p:nvSpPr>
        <p:spPr>
          <a:xfrm>
            <a:off x="-1580725" y="178125"/>
            <a:ext cx="8520600" cy="819300"/>
          </a:xfrm>
          <a:prstGeom prst="rect">
            <a:avLst/>
          </a:prstGeom>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GB" sz="4800">
                <a:solidFill>
                  <a:schemeClr val="lt1"/>
                </a:solidFill>
                <a:latin typeface="Roboto"/>
                <a:ea typeface="Roboto"/>
                <a:cs typeface="Roboto"/>
                <a:sym typeface="Roboto"/>
              </a:rPr>
              <a:t>Wikidata Settings</a:t>
            </a:r>
            <a:endParaRPr sz="4800">
              <a:solidFill>
                <a:schemeClr val="lt1"/>
              </a:solidFill>
              <a:latin typeface="Roboto"/>
              <a:ea typeface="Roboto"/>
              <a:cs typeface="Roboto"/>
              <a:sym typeface="Roboto"/>
            </a:endParaRPr>
          </a:p>
          <a:p>
            <a:pPr indent="0" lvl="0" marL="0" rtl="0" algn="l">
              <a:spcBef>
                <a:spcPts val="0"/>
              </a:spcBef>
              <a:spcAft>
                <a:spcPts val="0"/>
              </a:spcAft>
              <a:buNone/>
            </a:pPr>
            <a:r>
              <a:t/>
            </a:r>
            <a:endParaRPr/>
          </a:p>
        </p:txBody>
      </p:sp>
      <p:sp>
        <p:nvSpPr>
          <p:cNvPr id="255" name="Google Shape;255;p43"/>
          <p:cNvSpPr txBox="1"/>
          <p:nvPr>
            <p:ph idx="1" type="body"/>
          </p:nvPr>
        </p:nvSpPr>
        <p:spPr>
          <a:xfrm>
            <a:off x="562926" y="1293200"/>
            <a:ext cx="42333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lt1"/>
                </a:solidFill>
              </a:rPr>
              <a:t>Preferences (Gadgets)</a:t>
            </a:r>
            <a:r>
              <a:rPr b="1" lang="en-GB">
                <a:solidFill>
                  <a:schemeClr val="lt1"/>
                </a:solidFill>
              </a:rPr>
              <a:t> explained</a:t>
            </a:r>
            <a:endParaRPr b="1">
              <a:solidFill>
                <a:schemeClr val="lt1"/>
              </a:solidFill>
            </a:endParaRPr>
          </a:p>
          <a:p>
            <a:pPr indent="0" lvl="0" marL="0" rtl="0" algn="l">
              <a:spcBef>
                <a:spcPts val="1600"/>
              </a:spcBef>
              <a:spcAft>
                <a:spcPts val="0"/>
              </a:spcAft>
              <a:buNone/>
            </a:pPr>
            <a:r>
              <a:rPr lang="en-GB" u="sng">
                <a:solidFill>
                  <a:schemeClr val="lt1"/>
                </a:solidFill>
                <a:hlinkClick r:id="rId3">
                  <a:extLst>
                    <a:ext uri="{A12FA001-AC4F-418D-AE19-62706E023703}">
                      <ahyp:hlinkClr val="tx"/>
                    </a:ext>
                  </a:extLst>
                </a:hlinkClick>
              </a:rPr>
              <a:t>Wikidata Help - User Options</a:t>
            </a:r>
            <a:endParaRPr>
              <a:solidFill>
                <a:schemeClr val="lt1"/>
              </a:solidFill>
            </a:endParaRPr>
          </a:p>
          <a:p>
            <a:pPr indent="0" lvl="0" marL="0" rtl="0" algn="l">
              <a:spcBef>
                <a:spcPts val="1600"/>
              </a:spcBef>
              <a:spcAft>
                <a:spcPts val="0"/>
              </a:spcAft>
              <a:buNone/>
            </a:pPr>
            <a:r>
              <a:rPr lang="en-GB" u="sng">
                <a:solidFill>
                  <a:schemeClr val="lt1"/>
                </a:solidFill>
                <a:hlinkClick r:id="rId4">
                  <a:extLst>
                    <a:ext uri="{A12FA001-AC4F-418D-AE19-62706E023703}">
                      <ahyp:hlinkClr val="tx"/>
                    </a:ext>
                  </a:extLst>
                </a:hlinkClick>
              </a:rPr>
              <a:t>Wikidata Tools - Enhance user interface</a:t>
            </a:r>
            <a:endParaRPr>
              <a:solidFill>
                <a:schemeClr val="lt1"/>
              </a:solidFill>
            </a:endParaRPr>
          </a:p>
          <a:p>
            <a:pPr indent="0" lvl="0" marL="0" rtl="0" algn="l">
              <a:spcBef>
                <a:spcPts val="1600"/>
              </a:spcBef>
              <a:spcAft>
                <a:spcPts val="0"/>
              </a:spcAft>
              <a:buNone/>
            </a:pPr>
            <a:r>
              <a:rPr lang="en-GB" u="sng">
                <a:solidFill>
                  <a:schemeClr val="lt1"/>
                </a:solidFill>
                <a:hlinkClick r:id="rId5">
                  <a:extLst>
                    <a:ext uri="{A12FA001-AC4F-418D-AE19-62706E023703}">
                      <ahyp:hlinkClr val="tx"/>
                    </a:ext>
                  </a:extLst>
                </a:hlinkClick>
              </a:rPr>
              <a:t>Wikidata -  Gadget usage statistics</a:t>
            </a:r>
            <a:endParaRPr>
              <a:solidFill>
                <a:schemeClr val="lt1"/>
              </a:solidFill>
            </a:endParaRPr>
          </a:p>
          <a:p>
            <a:pPr indent="0" lvl="0" marL="0" rtl="0" algn="l">
              <a:spcBef>
                <a:spcPts val="1600"/>
              </a:spcBef>
              <a:spcAft>
                <a:spcPts val="0"/>
              </a:spcAft>
              <a:buNone/>
            </a:pPr>
            <a:r>
              <a:t/>
            </a:r>
            <a:endParaRPr>
              <a:solidFill>
                <a:schemeClr val="lt1"/>
              </a:solidFill>
            </a:endParaRPr>
          </a:p>
          <a:p>
            <a:pPr indent="0" lvl="0" marL="0" rtl="0" algn="l">
              <a:spcBef>
                <a:spcPts val="1600"/>
              </a:spcBef>
              <a:spcAft>
                <a:spcPts val="0"/>
              </a:spcAft>
              <a:buNone/>
            </a:pPr>
            <a:r>
              <a:t/>
            </a:r>
            <a:endParaRPr>
              <a:solidFill>
                <a:schemeClr val="lt1"/>
              </a:solidFill>
            </a:endParaRPr>
          </a:p>
          <a:p>
            <a:pPr indent="0" lvl="0" marL="0" rtl="0" algn="l">
              <a:spcBef>
                <a:spcPts val="1600"/>
              </a:spcBef>
              <a:spcAft>
                <a:spcPts val="0"/>
              </a:spcAft>
              <a:buNone/>
            </a:pPr>
            <a:r>
              <a:t/>
            </a:r>
            <a:endParaRPr>
              <a:solidFill>
                <a:schemeClr val="lt1"/>
              </a:solidFill>
            </a:endParaRPr>
          </a:p>
          <a:p>
            <a:pPr indent="0" lvl="0" marL="0" rtl="0" algn="l">
              <a:spcBef>
                <a:spcPts val="1600"/>
              </a:spcBef>
              <a:spcAft>
                <a:spcPts val="1600"/>
              </a:spcAft>
              <a:buNone/>
            </a:pPr>
            <a:r>
              <a:t/>
            </a:r>
            <a:endParaRPr>
              <a:solidFill>
                <a:schemeClr val="lt1"/>
              </a:solidFill>
            </a:endParaRPr>
          </a:p>
        </p:txBody>
      </p:sp>
      <p:pic>
        <p:nvPicPr>
          <p:cNvPr id="256" name="Google Shape;256;p43" title="New_Zealand_Species_Editathon_Oct_2024_05.jpg"/>
          <p:cNvPicPr preferRelativeResize="0"/>
          <p:nvPr/>
        </p:nvPicPr>
        <p:blipFill>
          <a:blip r:embed="rId6">
            <a:alphaModFix/>
          </a:blip>
          <a:stretch>
            <a:fillRect/>
          </a:stretch>
        </p:blipFill>
        <p:spPr>
          <a:xfrm>
            <a:off x="5286363" y="0"/>
            <a:ext cx="3857626" cy="5143501"/>
          </a:xfrm>
          <a:prstGeom prst="rect">
            <a:avLst/>
          </a:prstGeom>
          <a:noFill/>
          <a:ln>
            <a:noFill/>
          </a:ln>
        </p:spPr>
      </p:pic>
      <p:sp>
        <p:nvSpPr>
          <p:cNvPr id="257" name="Google Shape;257;p43"/>
          <p:cNvSpPr txBox="1"/>
          <p:nvPr/>
        </p:nvSpPr>
        <p:spPr>
          <a:xfrm>
            <a:off x="6925" y="4900875"/>
            <a:ext cx="9137100" cy="24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u="sng">
                <a:solidFill>
                  <a:schemeClr val="lt1"/>
                </a:solidFill>
                <a:latin typeface="Roboto"/>
                <a:ea typeface="Roboto"/>
                <a:cs typeface="Roboto"/>
                <a:sym typeface="Roboto"/>
                <a:hlinkClick r:id="rId7">
                  <a:extLst>
                    <a:ext uri="{A12FA001-AC4F-418D-AE19-62706E023703}">
                      <ahyp:hlinkClr val="tx"/>
                    </a:ext>
                  </a:extLst>
                </a:hlinkClick>
              </a:rPr>
              <a:t>New Zealand Species Editathon Oct 2024</a:t>
            </a:r>
            <a:r>
              <a:rPr lang="en-GB" sz="800">
                <a:solidFill>
                  <a:schemeClr val="lt1"/>
                </a:solidFill>
                <a:latin typeface="Roboto"/>
                <a:ea typeface="Roboto"/>
                <a:cs typeface="Roboto"/>
                <a:sym typeface="Roboto"/>
              </a:rPr>
              <a:t> </a:t>
            </a:r>
            <a:r>
              <a:rPr lang="en-GB" sz="800">
                <a:solidFill>
                  <a:schemeClr val="lt1"/>
                </a:solidFill>
                <a:latin typeface="Roboto"/>
                <a:ea typeface="Roboto"/>
                <a:cs typeface="Roboto"/>
                <a:sym typeface="Roboto"/>
              </a:rPr>
              <a:t>by Heidi Meudt, </a:t>
            </a:r>
            <a:r>
              <a:rPr lang="en-GB" sz="800" u="sng">
                <a:solidFill>
                  <a:schemeClr val="lt1"/>
                </a:solidFill>
                <a:latin typeface="Roboto"/>
                <a:ea typeface="Roboto"/>
                <a:cs typeface="Roboto"/>
                <a:sym typeface="Roboto"/>
                <a:hlinkClick r:id="rId8">
                  <a:extLst>
                    <a:ext uri="{A12FA001-AC4F-418D-AE19-62706E023703}">
                      <ahyp:hlinkClr val="tx"/>
                    </a:ext>
                  </a:extLst>
                </a:hlinkClick>
              </a:rPr>
              <a:t>CC BY 4.0</a:t>
            </a:r>
            <a:r>
              <a:rPr lang="en-GB" sz="800">
                <a:solidFill>
                  <a:schemeClr val="lt1"/>
                </a:solidFill>
                <a:latin typeface="Roboto"/>
                <a:ea typeface="Roboto"/>
                <a:cs typeface="Roboto"/>
                <a:sym typeface="Roboto"/>
              </a:rPr>
              <a:t>, via Wikimedia Commons</a:t>
            </a:r>
            <a:endParaRPr sz="800">
              <a:solidFill>
                <a:schemeClr val="lt1"/>
              </a:solidFill>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26"/>
          <p:cNvSpPr txBox="1"/>
          <p:nvPr/>
        </p:nvSpPr>
        <p:spPr>
          <a:xfrm>
            <a:off x="0" y="4820400"/>
            <a:ext cx="91440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900" u="sng">
                <a:solidFill>
                  <a:schemeClr val="lt1"/>
                </a:solidFill>
                <a:latin typeface="Roboto"/>
                <a:ea typeface="Roboto"/>
                <a:cs typeface="Roboto"/>
                <a:sym typeface="Roboto"/>
                <a:hlinkClick r:id="rId3">
                  <a:extLst>
                    <a:ext uri="{A12FA001-AC4F-418D-AE19-62706E023703}">
                      <ahyp:hlinkClr val="tx"/>
                    </a:ext>
                  </a:extLst>
                </a:hlinkClick>
              </a:rPr>
              <a:t>Wikidata logo</a:t>
            </a:r>
            <a:r>
              <a:rPr lang="en-GB" sz="900">
                <a:solidFill>
                  <a:schemeClr val="lt1"/>
                </a:solidFill>
                <a:latin typeface="Roboto"/>
                <a:ea typeface="Roboto"/>
                <a:cs typeface="Roboto"/>
                <a:sym typeface="Roboto"/>
              </a:rPr>
              <a:t>, Wikimedia Foundation  </a:t>
            </a:r>
            <a:r>
              <a:rPr lang="en-GB" sz="900" u="sng">
                <a:solidFill>
                  <a:schemeClr val="lt1"/>
                </a:solidFill>
                <a:latin typeface="Roboto"/>
                <a:ea typeface="Roboto"/>
                <a:cs typeface="Roboto"/>
                <a:sym typeface="Roboto"/>
                <a:hlinkClick r:id="rId4">
                  <a:extLst>
                    <a:ext uri="{A12FA001-AC4F-418D-AE19-62706E023703}">
                      <ahyp:hlinkClr val="tx"/>
                    </a:ext>
                  </a:extLst>
                </a:hlinkClick>
              </a:rPr>
              <a:t>CC0</a:t>
            </a:r>
            <a:r>
              <a:rPr lang="en-GB" sz="900">
                <a:solidFill>
                  <a:schemeClr val="lt1"/>
                </a:solidFill>
                <a:latin typeface="Roboto"/>
                <a:ea typeface="Roboto"/>
                <a:cs typeface="Roboto"/>
                <a:sym typeface="Roboto"/>
              </a:rPr>
              <a:t> via Wikicommons</a:t>
            </a:r>
            <a:endParaRPr sz="900">
              <a:solidFill>
                <a:schemeClr val="lt1"/>
              </a:solidFill>
              <a:latin typeface="Roboto"/>
              <a:ea typeface="Roboto"/>
              <a:cs typeface="Roboto"/>
              <a:sym typeface="Roboto"/>
            </a:endParaRPr>
          </a:p>
        </p:txBody>
      </p:sp>
      <p:sp>
        <p:nvSpPr>
          <p:cNvPr id="107" name="Google Shape;107;p26"/>
          <p:cNvSpPr txBox="1"/>
          <p:nvPr>
            <p:ph type="title"/>
          </p:nvPr>
        </p:nvSpPr>
        <p:spPr>
          <a:xfrm>
            <a:off x="311700" y="0"/>
            <a:ext cx="8520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lt1"/>
                </a:solidFill>
                <a:latin typeface="Roboto"/>
                <a:ea typeface="Roboto"/>
                <a:cs typeface="Roboto"/>
                <a:sym typeface="Roboto"/>
              </a:rPr>
              <a:t>Presentation outline</a:t>
            </a:r>
            <a:endParaRPr sz="3600">
              <a:solidFill>
                <a:schemeClr val="lt1"/>
              </a:solidFill>
              <a:latin typeface="Roboto"/>
              <a:ea typeface="Roboto"/>
              <a:cs typeface="Roboto"/>
              <a:sym typeface="Roboto"/>
            </a:endParaRPr>
          </a:p>
        </p:txBody>
      </p:sp>
      <p:sp>
        <p:nvSpPr>
          <p:cNvPr id="108" name="Google Shape;108;p26"/>
          <p:cNvSpPr txBox="1"/>
          <p:nvPr/>
        </p:nvSpPr>
        <p:spPr>
          <a:xfrm>
            <a:off x="3167425" y="909750"/>
            <a:ext cx="5919900" cy="2535900"/>
          </a:xfrm>
          <a:prstGeom prst="rect">
            <a:avLst/>
          </a:prstGeom>
          <a:noFill/>
          <a:ln>
            <a:noFill/>
          </a:ln>
        </p:spPr>
        <p:txBody>
          <a:bodyPr anchorCtr="0" anchor="t" bIns="91425" lIns="91425" spcFirstLastPara="1" rIns="91425" wrap="square" tIns="91425">
            <a:spAutoFit/>
          </a:bodyPr>
          <a:lstStyle/>
          <a:p>
            <a:pPr indent="0" lvl="0" marL="360001" rtl="0" algn="l">
              <a:lnSpc>
                <a:spcPct val="115000"/>
              </a:lnSpc>
              <a:spcBef>
                <a:spcPts val="0"/>
              </a:spcBef>
              <a:spcAft>
                <a:spcPts val="0"/>
              </a:spcAft>
              <a:buNone/>
            </a:pPr>
            <a:r>
              <a:rPr lang="en-GB" sz="2500">
                <a:solidFill>
                  <a:schemeClr val="lt1"/>
                </a:solidFill>
                <a:latin typeface="Roboto"/>
                <a:ea typeface="Roboto"/>
                <a:cs typeface="Roboto"/>
                <a:sym typeface="Roboto"/>
              </a:rPr>
              <a:t>Basic introduction - What is Wikidata?</a:t>
            </a:r>
            <a:endParaRPr sz="25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t/>
            </a:r>
            <a:endParaRPr sz="25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rPr lang="en-GB" sz="2500">
                <a:solidFill>
                  <a:schemeClr val="lt1"/>
                </a:solidFill>
                <a:latin typeface="Roboto"/>
                <a:ea typeface="Roboto"/>
                <a:cs typeface="Roboto"/>
                <a:sym typeface="Roboto"/>
              </a:rPr>
              <a:t>Wikidata preferences &amp; gadgets</a:t>
            </a:r>
            <a:endParaRPr sz="25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t/>
            </a:r>
            <a:endParaRPr sz="25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rPr lang="en-GB" sz="2500">
                <a:solidFill>
                  <a:schemeClr val="lt1"/>
                </a:solidFill>
                <a:latin typeface="Roboto"/>
                <a:ea typeface="Roboto"/>
                <a:cs typeface="Roboto"/>
                <a:sym typeface="Roboto"/>
              </a:rPr>
              <a:t>Wikidata editing resources &amp; demos</a:t>
            </a:r>
            <a:endParaRPr sz="2500">
              <a:solidFill>
                <a:schemeClr val="lt1"/>
              </a:solidFill>
              <a:latin typeface="Roboto"/>
              <a:ea typeface="Roboto"/>
              <a:cs typeface="Roboto"/>
              <a:sym typeface="Roboto"/>
            </a:endParaRPr>
          </a:p>
          <a:p>
            <a:pPr indent="0" lvl="0" marL="0" rtl="0" algn="l">
              <a:spcBef>
                <a:spcPts val="0"/>
              </a:spcBef>
              <a:spcAft>
                <a:spcPts val="0"/>
              </a:spcAft>
              <a:buNone/>
            </a:pPr>
            <a:r>
              <a:t/>
            </a:r>
            <a:endParaRPr sz="900">
              <a:solidFill>
                <a:schemeClr val="dk1"/>
              </a:solidFill>
            </a:endParaRPr>
          </a:p>
        </p:txBody>
      </p:sp>
      <p:sp>
        <p:nvSpPr>
          <p:cNvPr id="109" name="Google Shape;109;p26"/>
          <p:cNvSpPr txBox="1"/>
          <p:nvPr/>
        </p:nvSpPr>
        <p:spPr>
          <a:xfrm>
            <a:off x="1698300" y="3555825"/>
            <a:ext cx="6770400" cy="1154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2100">
              <a:solidFill>
                <a:schemeClr val="lt1"/>
              </a:solidFill>
            </a:endParaRPr>
          </a:p>
          <a:p>
            <a:pPr indent="0" lvl="0" marL="0" rtl="0" algn="l">
              <a:spcBef>
                <a:spcPts val="0"/>
              </a:spcBef>
              <a:spcAft>
                <a:spcPts val="0"/>
              </a:spcAft>
              <a:buNone/>
            </a:pPr>
            <a:r>
              <a:rPr lang="en-GB" sz="2100">
                <a:solidFill>
                  <a:schemeClr val="lt1"/>
                </a:solidFill>
              </a:rPr>
              <a:t>Get this presentation here: </a:t>
            </a:r>
            <a:r>
              <a:rPr b="1" lang="en-GB" sz="2100" u="sng">
                <a:solidFill>
                  <a:schemeClr val="lt1"/>
                </a:solidFill>
                <a:hlinkClick r:id="rId5">
                  <a:extLst>
                    <a:ext uri="{A12FA001-AC4F-418D-AE19-62706E023703}">
                      <ahyp:hlinkClr val="tx"/>
                    </a:ext>
                  </a:extLst>
                </a:hlinkClick>
              </a:rPr>
              <a:t>https://bit.ly/4vXQSit</a:t>
            </a:r>
            <a:endParaRPr b="1" sz="2100">
              <a:solidFill>
                <a:schemeClr val="lt1"/>
              </a:solidFill>
            </a:endParaRPr>
          </a:p>
          <a:p>
            <a:pPr indent="0" lvl="0" marL="0" rtl="0" algn="l">
              <a:spcBef>
                <a:spcPts val="0"/>
              </a:spcBef>
              <a:spcAft>
                <a:spcPts val="0"/>
              </a:spcAft>
              <a:buClr>
                <a:schemeClr val="dk1"/>
              </a:buClr>
              <a:buSzPts val="1100"/>
              <a:buFont typeface="Arial"/>
              <a:buNone/>
            </a:pPr>
            <a:r>
              <a:rPr lang="en-GB" sz="2100">
                <a:solidFill>
                  <a:schemeClr val="lt1"/>
                </a:solidFill>
              </a:rPr>
              <a:t>Note: </a:t>
            </a:r>
            <a:r>
              <a:rPr lang="en-GB" sz="2100">
                <a:solidFill>
                  <a:schemeClr val="lt1"/>
                </a:solidFill>
              </a:rPr>
              <a:t>All underlined words in slides are links!</a:t>
            </a:r>
            <a:endParaRPr b="1" sz="2100">
              <a:solidFill>
                <a:schemeClr val="lt1"/>
              </a:solidFill>
            </a:endParaRPr>
          </a:p>
        </p:txBody>
      </p:sp>
      <p:sp>
        <p:nvSpPr>
          <p:cNvPr id="110" name="Google Shape;110;p26"/>
          <p:cNvSpPr txBox="1"/>
          <p:nvPr/>
        </p:nvSpPr>
        <p:spPr>
          <a:xfrm>
            <a:off x="0" y="4820400"/>
            <a:ext cx="91440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900" u="sng">
                <a:solidFill>
                  <a:schemeClr val="lt1"/>
                </a:solidFill>
                <a:latin typeface="Roboto"/>
                <a:ea typeface="Roboto"/>
                <a:cs typeface="Roboto"/>
                <a:sym typeface="Roboto"/>
                <a:hlinkClick r:id="rId6">
                  <a:extLst>
                    <a:ext uri="{A12FA001-AC4F-418D-AE19-62706E023703}">
                      <ahyp:hlinkClr val="tx"/>
                    </a:ext>
                  </a:extLst>
                </a:hlinkClick>
              </a:rPr>
              <a:t>Wikidata logo</a:t>
            </a:r>
            <a:r>
              <a:rPr lang="en-GB" sz="900">
                <a:solidFill>
                  <a:schemeClr val="lt1"/>
                </a:solidFill>
                <a:latin typeface="Roboto"/>
                <a:ea typeface="Roboto"/>
                <a:cs typeface="Roboto"/>
                <a:sym typeface="Roboto"/>
              </a:rPr>
              <a:t>, Wikimedia Foundation  </a:t>
            </a:r>
            <a:r>
              <a:rPr lang="en-GB" sz="900" u="sng">
                <a:solidFill>
                  <a:schemeClr val="lt1"/>
                </a:solidFill>
                <a:latin typeface="Roboto"/>
                <a:ea typeface="Roboto"/>
                <a:cs typeface="Roboto"/>
                <a:sym typeface="Roboto"/>
                <a:hlinkClick r:id="rId7">
                  <a:extLst>
                    <a:ext uri="{A12FA001-AC4F-418D-AE19-62706E023703}">
                      <ahyp:hlinkClr val="tx"/>
                    </a:ext>
                  </a:extLst>
                </a:hlinkClick>
              </a:rPr>
              <a:t>CC0</a:t>
            </a:r>
            <a:r>
              <a:rPr lang="en-GB" sz="900">
                <a:solidFill>
                  <a:schemeClr val="lt1"/>
                </a:solidFill>
                <a:latin typeface="Roboto"/>
                <a:ea typeface="Roboto"/>
                <a:cs typeface="Roboto"/>
                <a:sym typeface="Roboto"/>
              </a:rPr>
              <a:t> via Wikicommons</a:t>
            </a:r>
            <a:endParaRPr sz="900">
              <a:solidFill>
                <a:schemeClr val="lt1"/>
              </a:solidFill>
              <a:latin typeface="Roboto"/>
              <a:ea typeface="Roboto"/>
              <a:cs typeface="Roboto"/>
              <a:sym typeface="Roboto"/>
            </a:endParaRPr>
          </a:p>
        </p:txBody>
      </p:sp>
      <p:pic>
        <p:nvPicPr>
          <p:cNvPr id="111" name="Google Shape;111;p26"/>
          <p:cNvPicPr preferRelativeResize="0"/>
          <p:nvPr/>
        </p:nvPicPr>
        <p:blipFill>
          <a:blip r:embed="rId8">
            <a:alphaModFix/>
          </a:blip>
          <a:stretch>
            <a:fillRect/>
          </a:stretch>
        </p:blipFill>
        <p:spPr>
          <a:xfrm>
            <a:off x="164525" y="721967"/>
            <a:ext cx="3148450" cy="2931951"/>
          </a:xfrm>
          <a:prstGeom prst="rect">
            <a:avLst/>
          </a:prstGeom>
          <a:noFill/>
          <a:ln>
            <a:noFill/>
          </a:ln>
        </p:spPr>
      </p:pic>
      <p:sp>
        <p:nvSpPr>
          <p:cNvPr id="112" name="Google Shape;112;p26"/>
          <p:cNvSpPr/>
          <p:nvPr/>
        </p:nvSpPr>
        <p:spPr>
          <a:xfrm>
            <a:off x="3440425" y="909750"/>
            <a:ext cx="5588100" cy="572700"/>
          </a:xfrm>
          <a:prstGeom prst="flowChartAlternateProcess">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44"/>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263" name="Google Shape;263;p44"/>
          <p:cNvSpPr txBox="1"/>
          <p:nvPr/>
        </p:nvSpPr>
        <p:spPr>
          <a:xfrm>
            <a:off x="-1261600" y="206950"/>
            <a:ext cx="9144000" cy="9390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GB" sz="4800">
                <a:solidFill>
                  <a:schemeClr val="lt1"/>
                </a:solidFill>
                <a:latin typeface="Roboto"/>
                <a:ea typeface="Roboto"/>
                <a:cs typeface="Roboto"/>
                <a:sym typeface="Roboto"/>
              </a:rPr>
              <a:t>Wikidata Preferences</a:t>
            </a:r>
            <a:endParaRPr sz="4800">
              <a:solidFill>
                <a:schemeClr val="lt1"/>
              </a:solidFill>
              <a:latin typeface="Roboto"/>
              <a:ea typeface="Roboto"/>
              <a:cs typeface="Roboto"/>
              <a:sym typeface="Roboto"/>
            </a:endParaRPr>
          </a:p>
        </p:txBody>
      </p:sp>
      <p:pic>
        <p:nvPicPr>
          <p:cNvPr id="264" name="Google Shape;264;p44" title="Screenshot 2025-10-16 at 12.13.33 PM.png"/>
          <p:cNvPicPr preferRelativeResize="0"/>
          <p:nvPr/>
        </p:nvPicPr>
        <p:blipFill>
          <a:blip r:embed="rId3">
            <a:alphaModFix/>
          </a:blip>
          <a:stretch>
            <a:fillRect/>
          </a:stretch>
        </p:blipFill>
        <p:spPr>
          <a:xfrm>
            <a:off x="152400" y="2509125"/>
            <a:ext cx="8839204" cy="2158009"/>
          </a:xfrm>
          <a:prstGeom prst="rect">
            <a:avLst/>
          </a:prstGeom>
          <a:noFill/>
          <a:ln>
            <a:noFill/>
          </a:ln>
        </p:spPr>
      </p:pic>
      <p:sp>
        <p:nvSpPr>
          <p:cNvPr id="265" name="Google Shape;265;p44"/>
          <p:cNvSpPr txBox="1"/>
          <p:nvPr/>
        </p:nvSpPr>
        <p:spPr>
          <a:xfrm>
            <a:off x="0" y="4835700"/>
            <a:ext cx="9144000" cy="30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800">
                <a:solidFill>
                  <a:schemeClr val="lt1"/>
                </a:solidFill>
                <a:latin typeface="Roboto"/>
                <a:ea typeface="Roboto"/>
                <a:cs typeface="Roboto"/>
                <a:sym typeface="Roboto"/>
              </a:rPr>
              <a:t>Screenshot of Wikidata. Wikimedia Foundation. </a:t>
            </a:r>
            <a:r>
              <a:rPr lang="en-GB" sz="800" u="sng">
                <a:solidFill>
                  <a:schemeClr val="lt1"/>
                </a:solidFill>
                <a:latin typeface="Roboto"/>
                <a:ea typeface="Roboto"/>
                <a:cs typeface="Roboto"/>
                <a:sym typeface="Roboto"/>
                <a:hlinkClick r:id="rId4">
                  <a:extLst>
                    <a:ext uri="{A12FA001-AC4F-418D-AE19-62706E023703}">
                      <ahyp:hlinkClr val="tx"/>
                    </a:ext>
                  </a:extLst>
                </a:hlinkClick>
              </a:rPr>
              <a:t>CC BY-SA 4.0</a:t>
            </a:r>
            <a:endParaRPr sz="800">
              <a:solidFill>
                <a:schemeClr val="lt1"/>
              </a:solidFill>
              <a:latin typeface="Roboto"/>
              <a:ea typeface="Roboto"/>
              <a:cs typeface="Roboto"/>
              <a:sym typeface="Roboto"/>
            </a:endParaRPr>
          </a:p>
          <a:p>
            <a:pPr indent="0" lvl="0" marL="0" rtl="0" algn="l">
              <a:spcBef>
                <a:spcPts val="0"/>
              </a:spcBef>
              <a:spcAft>
                <a:spcPts val="0"/>
              </a:spcAft>
              <a:buNone/>
            </a:pPr>
            <a:r>
              <a:t/>
            </a:r>
            <a:endParaRPr sz="800">
              <a:solidFill>
                <a:schemeClr val="dk2"/>
              </a:solidFill>
              <a:latin typeface="Roboto"/>
              <a:ea typeface="Roboto"/>
              <a:cs typeface="Roboto"/>
              <a:sym typeface="Roboto"/>
            </a:endParaRPr>
          </a:p>
        </p:txBody>
      </p:sp>
      <p:pic>
        <p:nvPicPr>
          <p:cNvPr id="266" name="Google Shape;266;p44"/>
          <p:cNvPicPr preferRelativeResize="0"/>
          <p:nvPr/>
        </p:nvPicPr>
        <p:blipFill>
          <a:blip r:embed="rId5">
            <a:alphaModFix/>
          </a:blip>
          <a:stretch>
            <a:fillRect/>
          </a:stretch>
        </p:blipFill>
        <p:spPr>
          <a:xfrm>
            <a:off x="2033225" y="1004125"/>
            <a:ext cx="3333750" cy="1381125"/>
          </a:xfrm>
          <a:prstGeom prst="rect">
            <a:avLst/>
          </a:prstGeom>
          <a:noFill/>
          <a:ln>
            <a:noFill/>
          </a:ln>
        </p:spPr>
      </p:pic>
      <p:sp>
        <p:nvSpPr>
          <p:cNvPr id="267" name="Google Shape;267;p44"/>
          <p:cNvSpPr txBox="1"/>
          <p:nvPr/>
        </p:nvSpPr>
        <p:spPr>
          <a:xfrm>
            <a:off x="2293350" y="1020250"/>
            <a:ext cx="2278500" cy="462300"/>
          </a:xfrm>
          <a:prstGeom prst="rect">
            <a:avLst/>
          </a:prstGeom>
          <a:noFill/>
          <a:ln cap="flat" cmpd="sng" w="2857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268" name="Google Shape;268;p44"/>
          <p:cNvSpPr txBox="1"/>
          <p:nvPr/>
        </p:nvSpPr>
        <p:spPr>
          <a:xfrm>
            <a:off x="213600" y="2606300"/>
            <a:ext cx="1000800" cy="307800"/>
          </a:xfrm>
          <a:prstGeom prst="rect">
            <a:avLst/>
          </a:prstGeom>
          <a:noFill/>
          <a:ln cap="flat" cmpd="sng" w="2857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269" name="Google Shape;269;p44"/>
          <p:cNvSpPr txBox="1"/>
          <p:nvPr/>
        </p:nvSpPr>
        <p:spPr>
          <a:xfrm>
            <a:off x="887075" y="3158850"/>
            <a:ext cx="715500" cy="307800"/>
          </a:xfrm>
          <a:prstGeom prst="rect">
            <a:avLst/>
          </a:prstGeom>
          <a:noFill/>
          <a:ln cap="flat" cmpd="sng" w="2857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270" name="Google Shape;270;p44"/>
          <p:cNvSpPr txBox="1"/>
          <p:nvPr/>
        </p:nvSpPr>
        <p:spPr>
          <a:xfrm>
            <a:off x="3858875" y="3158850"/>
            <a:ext cx="461100" cy="307800"/>
          </a:xfrm>
          <a:prstGeom prst="rect">
            <a:avLst/>
          </a:prstGeom>
          <a:noFill/>
          <a:ln cap="flat" cmpd="sng" w="2857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pic>
        <p:nvPicPr>
          <p:cNvPr id="271" name="Google Shape;271;p44"/>
          <p:cNvPicPr preferRelativeResize="0"/>
          <p:nvPr/>
        </p:nvPicPr>
        <p:blipFill>
          <a:blip r:embed="rId6">
            <a:alphaModFix/>
          </a:blip>
          <a:stretch>
            <a:fillRect/>
          </a:stretch>
        </p:blipFill>
        <p:spPr>
          <a:xfrm>
            <a:off x="5896888" y="236975"/>
            <a:ext cx="3190875" cy="2028825"/>
          </a:xfrm>
          <a:prstGeom prst="rect">
            <a:avLst/>
          </a:prstGeom>
          <a:noFill/>
          <a:ln>
            <a:noFill/>
          </a:ln>
        </p:spPr>
      </p:pic>
      <p:sp>
        <p:nvSpPr>
          <p:cNvPr id="272" name="Google Shape;272;p44"/>
          <p:cNvSpPr txBox="1"/>
          <p:nvPr/>
        </p:nvSpPr>
        <p:spPr>
          <a:xfrm>
            <a:off x="7822400" y="880275"/>
            <a:ext cx="1000800" cy="235800"/>
          </a:xfrm>
          <a:prstGeom prst="rect">
            <a:avLst/>
          </a:prstGeom>
          <a:noFill/>
          <a:ln cap="flat" cmpd="sng" w="2857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273" name="Google Shape;273;p44"/>
          <p:cNvSpPr txBox="1"/>
          <p:nvPr/>
        </p:nvSpPr>
        <p:spPr>
          <a:xfrm>
            <a:off x="5896900" y="236975"/>
            <a:ext cx="774000" cy="307800"/>
          </a:xfrm>
          <a:prstGeom prst="rect">
            <a:avLst/>
          </a:prstGeom>
          <a:noFill/>
          <a:ln cap="flat" cmpd="sng" w="2857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45"/>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279" name="Google Shape;279;p45"/>
          <p:cNvSpPr txBox="1"/>
          <p:nvPr/>
        </p:nvSpPr>
        <p:spPr>
          <a:xfrm>
            <a:off x="0" y="13875"/>
            <a:ext cx="9144000" cy="9390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GB" sz="4800">
                <a:solidFill>
                  <a:schemeClr val="lt1"/>
                </a:solidFill>
                <a:latin typeface="Roboto"/>
                <a:ea typeface="Roboto"/>
                <a:cs typeface="Roboto"/>
                <a:sym typeface="Roboto"/>
              </a:rPr>
              <a:t>Tick these 12 </a:t>
            </a:r>
            <a:r>
              <a:rPr lang="en-GB" sz="4800" u="sng">
                <a:solidFill>
                  <a:schemeClr val="lt1"/>
                </a:solidFill>
                <a:latin typeface="Roboto"/>
                <a:ea typeface="Roboto"/>
                <a:cs typeface="Roboto"/>
                <a:sym typeface="Roboto"/>
                <a:hlinkClick r:id="rId3">
                  <a:extLst>
                    <a:ext uri="{A12FA001-AC4F-418D-AE19-62706E023703}">
                      <ahyp:hlinkClr val="tx"/>
                    </a:ext>
                  </a:extLst>
                </a:hlinkClick>
              </a:rPr>
              <a:t>g</a:t>
            </a:r>
            <a:r>
              <a:rPr lang="en-GB" sz="4800" u="sng">
                <a:solidFill>
                  <a:schemeClr val="lt1"/>
                </a:solidFill>
                <a:latin typeface="Roboto"/>
                <a:ea typeface="Roboto"/>
                <a:cs typeface="Roboto"/>
                <a:sym typeface="Roboto"/>
                <a:hlinkClick r:id="rId4">
                  <a:extLst>
                    <a:ext uri="{A12FA001-AC4F-418D-AE19-62706E023703}">
                      <ahyp:hlinkClr val="tx"/>
                    </a:ext>
                  </a:extLst>
                </a:hlinkClick>
              </a:rPr>
              <a:t>adgets</a:t>
            </a:r>
            <a:endParaRPr sz="3600">
              <a:solidFill>
                <a:schemeClr val="lt1"/>
              </a:solidFill>
              <a:latin typeface="Roboto"/>
              <a:ea typeface="Roboto"/>
              <a:cs typeface="Roboto"/>
              <a:sym typeface="Roboto"/>
            </a:endParaRPr>
          </a:p>
        </p:txBody>
      </p:sp>
      <p:sp>
        <p:nvSpPr>
          <p:cNvPr id="280" name="Google Shape;280;p45"/>
          <p:cNvSpPr txBox="1"/>
          <p:nvPr/>
        </p:nvSpPr>
        <p:spPr>
          <a:xfrm>
            <a:off x="25175" y="4740750"/>
            <a:ext cx="9118800" cy="40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281" name="Google Shape;281;p45"/>
          <p:cNvSpPr txBox="1"/>
          <p:nvPr/>
        </p:nvSpPr>
        <p:spPr>
          <a:xfrm>
            <a:off x="10775" y="4809250"/>
            <a:ext cx="9144000" cy="33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800">
                <a:solidFill>
                  <a:schemeClr val="lt1"/>
                </a:solidFill>
                <a:latin typeface="Roboto"/>
                <a:ea typeface="Roboto"/>
                <a:cs typeface="Roboto"/>
                <a:sym typeface="Roboto"/>
              </a:rPr>
              <a:t>Screenshot of Wikidata. Wikimedia Foundation. </a:t>
            </a:r>
            <a:r>
              <a:rPr lang="en-GB" sz="800" u="sng">
                <a:solidFill>
                  <a:schemeClr val="lt1"/>
                </a:solidFill>
                <a:latin typeface="Roboto"/>
                <a:ea typeface="Roboto"/>
                <a:cs typeface="Roboto"/>
                <a:sym typeface="Roboto"/>
                <a:hlinkClick r:id="rId5">
                  <a:extLst>
                    <a:ext uri="{A12FA001-AC4F-418D-AE19-62706E023703}">
                      <ahyp:hlinkClr val="tx"/>
                    </a:ext>
                  </a:extLst>
                </a:hlinkClick>
              </a:rPr>
              <a:t>CC BY-SA 4.0</a:t>
            </a:r>
            <a:endParaRPr sz="800">
              <a:solidFill>
                <a:schemeClr val="lt1"/>
              </a:solidFill>
              <a:latin typeface="Roboto"/>
              <a:ea typeface="Roboto"/>
              <a:cs typeface="Roboto"/>
              <a:sym typeface="Roboto"/>
            </a:endParaRPr>
          </a:p>
          <a:p>
            <a:pPr indent="0" lvl="0" marL="0" rtl="0" algn="l">
              <a:spcBef>
                <a:spcPts val="0"/>
              </a:spcBef>
              <a:spcAft>
                <a:spcPts val="0"/>
              </a:spcAft>
              <a:buNone/>
            </a:pPr>
            <a:r>
              <a:t/>
            </a:r>
            <a:endParaRPr sz="800">
              <a:solidFill>
                <a:schemeClr val="lt1"/>
              </a:solidFill>
              <a:latin typeface="Roboto"/>
              <a:ea typeface="Roboto"/>
              <a:cs typeface="Roboto"/>
              <a:sym typeface="Roboto"/>
            </a:endParaRPr>
          </a:p>
        </p:txBody>
      </p:sp>
      <p:pic>
        <p:nvPicPr>
          <p:cNvPr id="282" name="Google Shape;282;p45"/>
          <p:cNvPicPr preferRelativeResize="0"/>
          <p:nvPr/>
        </p:nvPicPr>
        <p:blipFill>
          <a:blip r:embed="rId6">
            <a:alphaModFix/>
          </a:blip>
          <a:stretch>
            <a:fillRect/>
          </a:stretch>
        </p:blipFill>
        <p:spPr>
          <a:xfrm>
            <a:off x="89350" y="837575"/>
            <a:ext cx="4005974" cy="4015200"/>
          </a:xfrm>
          <a:prstGeom prst="rect">
            <a:avLst/>
          </a:prstGeom>
          <a:noFill/>
          <a:ln>
            <a:noFill/>
          </a:ln>
        </p:spPr>
      </p:pic>
      <p:pic>
        <p:nvPicPr>
          <p:cNvPr id="283" name="Google Shape;283;p45"/>
          <p:cNvPicPr preferRelativeResize="0"/>
          <p:nvPr/>
        </p:nvPicPr>
        <p:blipFill>
          <a:blip r:embed="rId7">
            <a:alphaModFix/>
          </a:blip>
          <a:stretch>
            <a:fillRect/>
          </a:stretch>
        </p:blipFill>
        <p:spPr>
          <a:xfrm>
            <a:off x="4278200" y="2617087"/>
            <a:ext cx="4766375" cy="279838"/>
          </a:xfrm>
          <a:prstGeom prst="rect">
            <a:avLst/>
          </a:prstGeom>
          <a:noFill/>
          <a:ln>
            <a:noFill/>
          </a:ln>
        </p:spPr>
      </p:pic>
      <p:pic>
        <p:nvPicPr>
          <p:cNvPr id="284" name="Google Shape;284;p45"/>
          <p:cNvPicPr preferRelativeResize="0"/>
          <p:nvPr/>
        </p:nvPicPr>
        <p:blipFill>
          <a:blip r:embed="rId8">
            <a:alphaModFix/>
          </a:blip>
          <a:stretch>
            <a:fillRect/>
          </a:stretch>
        </p:blipFill>
        <p:spPr>
          <a:xfrm>
            <a:off x="4278200" y="2951774"/>
            <a:ext cx="4766374" cy="553725"/>
          </a:xfrm>
          <a:prstGeom prst="rect">
            <a:avLst/>
          </a:prstGeom>
          <a:noFill/>
          <a:ln>
            <a:noFill/>
          </a:ln>
        </p:spPr>
      </p:pic>
      <p:pic>
        <p:nvPicPr>
          <p:cNvPr id="285" name="Google Shape;285;p45"/>
          <p:cNvPicPr preferRelativeResize="0"/>
          <p:nvPr/>
        </p:nvPicPr>
        <p:blipFill>
          <a:blip r:embed="rId9">
            <a:alphaModFix/>
          </a:blip>
          <a:stretch>
            <a:fillRect/>
          </a:stretch>
        </p:blipFill>
        <p:spPr>
          <a:xfrm>
            <a:off x="4278200" y="3621075"/>
            <a:ext cx="4766374" cy="490509"/>
          </a:xfrm>
          <a:prstGeom prst="rect">
            <a:avLst/>
          </a:prstGeom>
          <a:noFill/>
          <a:ln>
            <a:noFill/>
          </a:ln>
        </p:spPr>
      </p:pic>
      <p:pic>
        <p:nvPicPr>
          <p:cNvPr id="286" name="Google Shape;286;p45"/>
          <p:cNvPicPr preferRelativeResize="0"/>
          <p:nvPr/>
        </p:nvPicPr>
        <p:blipFill>
          <a:blip r:embed="rId10">
            <a:alphaModFix/>
          </a:blip>
          <a:stretch>
            <a:fillRect/>
          </a:stretch>
        </p:blipFill>
        <p:spPr>
          <a:xfrm>
            <a:off x="4278200" y="4200672"/>
            <a:ext cx="4766375" cy="608578"/>
          </a:xfrm>
          <a:prstGeom prst="rect">
            <a:avLst/>
          </a:prstGeom>
          <a:noFill/>
          <a:ln>
            <a:noFill/>
          </a:ln>
        </p:spPr>
      </p:pic>
      <p:sp>
        <p:nvSpPr>
          <p:cNvPr id="287" name="Google Shape;287;p45"/>
          <p:cNvSpPr txBox="1"/>
          <p:nvPr/>
        </p:nvSpPr>
        <p:spPr>
          <a:xfrm>
            <a:off x="-837912" y="2951775"/>
            <a:ext cx="5860500" cy="9390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GB" sz="3000">
                <a:solidFill>
                  <a:schemeClr val="dk1"/>
                </a:solidFill>
                <a:latin typeface="Roboto"/>
                <a:ea typeface="Roboto"/>
                <a:cs typeface="Roboto"/>
                <a:sym typeface="Roboto"/>
              </a:rPr>
              <a:t>X X X X X X X X X X X X</a:t>
            </a:r>
            <a:endParaRPr sz="1800">
              <a:solidFill>
                <a:schemeClr val="dk1"/>
              </a:solidFill>
              <a:latin typeface="Roboto"/>
              <a:ea typeface="Roboto"/>
              <a:cs typeface="Roboto"/>
              <a:sym typeface="Roboto"/>
            </a:endParaRPr>
          </a:p>
        </p:txBody>
      </p:sp>
      <p:sp>
        <p:nvSpPr>
          <p:cNvPr id="288" name="Google Shape;288;p45"/>
          <p:cNvSpPr txBox="1"/>
          <p:nvPr/>
        </p:nvSpPr>
        <p:spPr>
          <a:xfrm>
            <a:off x="4278200" y="1278150"/>
            <a:ext cx="45720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600" u="sng">
                <a:solidFill>
                  <a:schemeClr val="lt1"/>
                </a:solidFill>
                <a:hlinkClick r:id="rId11">
                  <a:extLst>
                    <a:ext uri="{A12FA001-AC4F-418D-AE19-62706E023703}">
                      <ahyp:hlinkClr val="tx"/>
                    </a:ext>
                  </a:extLst>
                </a:hlinkClick>
              </a:rPr>
              <a:t>https://www.wikidata.org/wiki/Wikidata:Database_reports/Gadget_usage_statistics</a:t>
            </a:r>
            <a:r>
              <a:rPr lang="en-GB" sz="1500" u="sng">
                <a:solidFill>
                  <a:schemeClr val="lt1"/>
                </a:solidFill>
                <a:hlinkClick r:id="rId12">
                  <a:extLst>
                    <a:ext uri="{A12FA001-AC4F-418D-AE19-62706E023703}">
                      <ahyp:hlinkClr val="tx"/>
                    </a:ext>
                  </a:extLst>
                </a:hlinkClick>
              </a:rPr>
              <a:t> </a:t>
            </a:r>
            <a:endParaRPr sz="1800" u="sng">
              <a:solidFill>
                <a:schemeClr val="lt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46"/>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pic>
        <p:nvPicPr>
          <p:cNvPr id="294" name="Google Shape;294;p46"/>
          <p:cNvPicPr preferRelativeResize="0"/>
          <p:nvPr/>
        </p:nvPicPr>
        <p:blipFill>
          <a:blip r:embed="rId3">
            <a:alphaModFix/>
          </a:blip>
          <a:stretch>
            <a:fillRect/>
          </a:stretch>
        </p:blipFill>
        <p:spPr>
          <a:xfrm>
            <a:off x="1942009" y="2375025"/>
            <a:ext cx="6888069" cy="2182774"/>
          </a:xfrm>
          <a:prstGeom prst="rect">
            <a:avLst/>
          </a:prstGeom>
          <a:noFill/>
          <a:ln>
            <a:noFill/>
          </a:ln>
        </p:spPr>
      </p:pic>
      <p:sp>
        <p:nvSpPr>
          <p:cNvPr id="295" name="Google Shape;295;p46"/>
          <p:cNvSpPr txBox="1"/>
          <p:nvPr/>
        </p:nvSpPr>
        <p:spPr>
          <a:xfrm>
            <a:off x="0" y="84330"/>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Adding languages in Wikidata</a:t>
            </a:r>
            <a:endParaRPr sz="4000">
              <a:solidFill>
                <a:schemeClr val="lt1"/>
              </a:solidFill>
              <a:latin typeface="Roboto"/>
              <a:ea typeface="Roboto"/>
              <a:cs typeface="Roboto"/>
              <a:sym typeface="Roboto"/>
            </a:endParaRPr>
          </a:p>
        </p:txBody>
      </p:sp>
      <p:sp>
        <p:nvSpPr>
          <p:cNvPr id="296" name="Google Shape;296;p46"/>
          <p:cNvSpPr txBox="1"/>
          <p:nvPr/>
        </p:nvSpPr>
        <p:spPr>
          <a:xfrm>
            <a:off x="15900" y="4882100"/>
            <a:ext cx="9144000" cy="26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lt1"/>
                </a:solidFill>
                <a:latin typeface="Roboto"/>
                <a:ea typeface="Roboto"/>
                <a:cs typeface="Roboto"/>
                <a:sym typeface="Roboto"/>
              </a:rPr>
              <a:t>Screenshot of Wikidata language settings, </a:t>
            </a:r>
            <a:r>
              <a:rPr lang="en-GB" sz="800" u="sng">
                <a:solidFill>
                  <a:schemeClr val="lt1"/>
                </a:solidFill>
                <a:latin typeface="Roboto"/>
                <a:ea typeface="Roboto"/>
                <a:cs typeface="Roboto"/>
                <a:sym typeface="Roboto"/>
                <a:hlinkClick r:id="rId4">
                  <a:extLst>
                    <a:ext uri="{A12FA001-AC4F-418D-AE19-62706E023703}">
                      <ahyp:hlinkClr val="tx"/>
                    </a:ext>
                  </a:extLst>
                </a:hlinkClick>
              </a:rPr>
              <a:t>CC BY-SA 4.0</a:t>
            </a:r>
            <a:endParaRPr sz="800">
              <a:solidFill>
                <a:schemeClr val="lt1"/>
              </a:solidFill>
              <a:latin typeface="Roboto"/>
              <a:ea typeface="Roboto"/>
              <a:cs typeface="Roboto"/>
              <a:sym typeface="Roboto"/>
            </a:endParaRPr>
          </a:p>
        </p:txBody>
      </p:sp>
      <p:sp>
        <p:nvSpPr>
          <p:cNvPr id="297" name="Google Shape;297;p46"/>
          <p:cNvSpPr/>
          <p:nvPr/>
        </p:nvSpPr>
        <p:spPr>
          <a:xfrm>
            <a:off x="6045060" y="2400225"/>
            <a:ext cx="522900" cy="207000"/>
          </a:xfrm>
          <a:prstGeom prst="flowChartAlternateProcess">
            <a:avLst/>
          </a:prstGeom>
          <a:noFill/>
          <a:ln cap="flat" cmpd="sng" w="22650">
            <a:solidFill>
              <a:srgbClr val="FF0000"/>
            </a:solidFill>
            <a:prstDash val="solid"/>
            <a:round/>
            <a:headEnd len="sm" w="sm" type="none"/>
            <a:tailEnd len="sm" w="sm" type="none"/>
          </a:ln>
        </p:spPr>
        <p:txBody>
          <a:bodyPr anchorCtr="0" anchor="ctr" bIns="72450" lIns="72450" spcFirstLastPara="1" rIns="72450" wrap="square" tIns="72450">
            <a:noAutofit/>
          </a:bodyPr>
          <a:lstStyle/>
          <a:p>
            <a:pPr indent="0" lvl="0" marL="0" rtl="0" algn="ctr">
              <a:spcBef>
                <a:spcPts val="0"/>
              </a:spcBef>
              <a:spcAft>
                <a:spcPts val="0"/>
              </a:spcAft>
              <a:buNone/>
            </a:pPr>
            <a:r>
              <a:t/>
            </a:r>
            <a:endParaRPr sz="1109"/>
          </a:p>
        </p:txBody>
      </p:sp>
      <p:pic>
        <p:nvPicPr>
          <p:cNvPr id="298" name="Google Shape;298;p46"/>
          <p:cNvPicPr preferRelativeResize="0"/>
          <p:nvPr/>
        </p:nvPicPr>
        <p:blipFill>
          <a:blip r:embed="rId5">
            <a:alphaModFix/>
          </a:blip>
          <a:stretch>
            <a:fillRect/>
          </a:stretch>
        </p:blipFill>
        <p:spPr>
          <a:xfrm>
            <a:off x="386200" y="950720"/>
            <a:ext cx="3992225" cy="2083152"/>
          </a:xfrm>
          <a:prstGeom prst="rect">
            <a:avLst/>
          </a:prstGeom>
          <a:noFill/>
          <a:ln>
            <a:noFill/>
          </a:ln>
        </p:spPr>
      </p:pic>
      <p:sp>
        <p:nvSpPr>
          <p:cNvPr id="299" name="Google Shape;299;p46"/>
          <p:cNvSpPr/>
          <p:nvPr/>
        </p:nvSpPr>
        <p:spPr>
          <a:xfrm>
            <a:off x="3855535" y="1019950"/>
            <a:ext cx="522900" cy="207000"/>
          </a:xfrm>
          <a:prstGeom prst="flowChartAlternateProcess">
            <a:avLst/>
          </a:prstGeom>
          <a:noFill/>
          <a:ln cap="flat" cmpd="sng" w="22650">
            <a:solidFill>
              <a:srgbClr val="FF0000"/>
            </a:solidFill>
            <a:prstDash val="solid"/>
            <a:round/>
            <a:headEnd len="sm" w="sm" type="none"/>
            <a:tailEnd len="sm" w="sm" type="none"/>
          </a:ln>
        </p:spPr>
        <p:txBody>
          <a:bodyPr anchorCtr="0" anchor="ctr" bIns="72450" lIns="72450" spcFirstLastPara="1" rIns="72450" wrap="square" tIns="72450">
            <a:noAutofit/>
          </a:bodyPr>
          <a:lstStyle/>
          <a:p>
            <a:pPr indent="0" lvl="0" marL="0" rtl="0" algn="ctr">
              <a:spcBef>
                <a:spcPts val="0"/>
              </a:spcBef>
              <a:spcAft>
                <a:spcPts val="0"/>
              </a:spcAft>
              <a:buNone/>
            </a:pPr>
            <a:r>
              <a:t/>
            </a:r>
            <a:endParaRPr sz="1109"/>
          </a:p>
        </p:txBody>
      </p:sp>
      <p:sp>
        <p:nvSpPr>
          <p:cNvPr id="300" name="Google Shape;300;p46"/>
          <p:cNvSpPr/>
          <p:nvPr/>
        </p:nvSpPr>
        <p:spPr>
          <a:xfrm>
            <a:off x="4079753" y="2812903"/>
            <a:ext cx="373200" cy="207000"/>
          </a:xfrm>
          <a:prstGeom prst="flowChartAlternateProcess">
            <a:avLst/>
          </a:prstGeom>
          <a:noFill/>
          <a:ln cap="flat" cmpd="sng" w="22650">
            <a:solidFill>
              <a:srgbClr val="FF0000"/>
            </a:solidFill>
            <a:prstDash val="solid"/>
            <a:round/>
            <a:headEnd len="sm" w="sm" type="none"/>
            <a:tailEnd len="sm" w="sm" type="none"/>
          </a:ln>
        </p:spPr>
        <p:txBody>
          <a:bodyPr anchorCtr="0" anchor="ctr" bIns="72450" lIns="72450" spcFirstLastPara="1" rIns="72450" wrap="square" tIns="72450">
            <a:noAutofit/>
          </a:bodyPr>
          <a:lstStyle/>
          <a:p>
            <a:pPr indent="0" lvl="0" marL="0" rtl="0" algn="ctr">
              <a:spcBef>
                <a:spcPts val="0"/>
              </a:spcBef>
              <a:spcAft>
                <a:spcPts val="0"/>
              </a:spcAft>
              <a:buNone/>
            </a:pPr>
            <a:r>
              <a:t/>
            </a:r>
            <a:endParaRPr sz="1109"/>
          </a:p>
        </p:txBody>
      </p:sp>
      <p:cxnSp>
        <p:nvCxnSpPr>
          <p:cNvPr id="301" name="Google Shape;301;p46"/>
          <p:cNvCxnSpPr/>
          <p:nvPr/>
        </p:nvCxnSpPr>
        <p:spPr>
          <a:xfrm>
            <a:off x="3469250" y="2350950"/>
            <a:ext cx="610500" cy="441600"/>
          </a:xfrm>
          <a:prstGeom prst="straightConnector1">
            <a:avLst/>
          </a:prstGeom>
          <a:noFill/>
          <a:ln cap="flat" cmpd="sng" w="38100">
            <a:solidFill>
              <a:srgbClr val="FF0000"/>
            </a:solidFill>
            <a:prstDash val="solid"/>
            <a:round/>
            <a:headEnd len="med" w="med" type="none"/>
            <a:tailEnd len="med" w="med" type="triangle"/>
          </a:ln>
        </p:spPr>
      </p:cxn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47"/>
          <p:cNvSpPr txBox="1"/>
          <p:nvPr/>
        </p:nvSpPr>
        <p:spPr>
          <a:xfrm>
            <a:off x="55450" y="13875"/>
            <a:ext cx="9060000" cy="741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Multilingual </a:t>
            </a:r>
            <a:r>
              <a:rPr lang="en-GB" sz="4800">
                <a:solidFill>
                  <a:schemeClr val="lt1"/>
                </a:solidFill>
                <a:latin typeface="Roboto"/>
                <a:ea typeface="Roboto"/>
                <a:cs typeface="Roboto"/>
                <a:sym typeface="Roboto"/>
              </a:rPr>
              <a:t>data</a:t>
            </a:r>
            <a:endParaRPr sz="4800">
              <a:solidFill>
                <a:schemeClr val="lt1"/>
              </a:solidFill>
              <a:latin typeface="Roboto"/>
              <a:ea typeface="Roboto"/>
              <a:cs typeface="Roboto"/>
              <a:sym typeface="Roboto"/>
            </a:endParaRPr>
          </a:p>
        </p:txBody>
      </p:sp>
      <p:pic>
        <p:nvPicPr>
          <p:cNvPr id="307" name="Google Shape;307;p47"/>
          <p:cNvPicPr preferRelativeResize="0"/>
          <p:nvPr/>
        </p:nvPicPr>
        <p:blipFill>
          <a:blip r:embed="rId3">
            <a:alphaModFix/>
          </a:blip>
          <a:stretch>
            <a:fillRect/>
          </a:stretch>
        </p:blipFill>
        <p:spPr>
          <a:xfrm>
            <a:off x="570650" y="755475"/>
            <a:ext cx="8029575" cy="4076700"/>
          </a:xfrm>
          <a:prstGeom prst="rect">
            <a:avLst/>
          </a:prstGeom>
          <a:noFill/>
          <a:ln>
            <a:noFill/>
          </a:ln>
        </p:spPr>
      </p:pic>
      <p:sp>
        <p:nvSpPr>
          <p:cNvPr id="308" name="Google Shape;308;p47"/>
          <p:cNvSpPr txBox="1"/>
          <p:nvPr/>
        </p:nvSpPr>
        <p:spPr>
          <a:xfrm>
            <a:off x="7950" y="4834400"/>
            <a:ext cx="9144000" cy="30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u="sng">
                <a:solidFill>
                  <a:schemeClr val="lt1"/>
                </a:solidFill>
                <a:latin typeface="Roboto"/>
                <a:ea typeface="Roboto"/>
                <a:cs typeface="Roboto"/>
                <a:sym typeface="Roboto"/>
                <a:hlinkClick r:id="rId4">
                  <a:extLst>
                    <a:ext uri="{A12FA001-AC4F-418D-AE19-62706E023703}">
                      <ahyp:hlinkClr val="tx"/>
                    </a:ext>
                  </a:extLst>
                </a:hlinkClick>
              </a:rPr>
              <a:t>Screenshot of Helen Piwnica-Worms wikidata item</a:t>
            </a:r>
            <a:r>
              <a:rPr lang="en-GB" sz="800">
                <a:solidFill>
                  <a:schemeClr val="lt1"/>
                </a:solidFill>
                <a:latin typeface="Roboto"/>
                <a:ea typeface="Roboto"/>
                <a:cs typeface="Roboto"/>
                <a:sym typeface="Roboto"/>
              </a:rPr>
              <a:t>, </a:t>
            </a:r>
            <a:r>
              <a:rPr lang="en-GB" sz="800" u="sng">
                <a:solidFill>
                  <a:schemeClr val="lt1"/>
                </a:solidFill>
                <a:latin typeface="Roboto"/>
                <a:ea typeface="Roboto"/>
                <a:cs typeface="Roboto"/>
                <a:sym typeface="Roboto"/>
                <a:hlinkClick r:id="rId5">
                  <a:extLst>
                    <a:ext uri="{A12FA001-AC4F-418D-AE19-62706E023703}">
                      <ahyp:hlinkClr val="tx"/>
                    </a:ext>
                  </a:extLst>
                </a:hlinkClick>
              </a:rPr>
              <a:t>CC BY-SA 4.0</a:t>
            </a:r>
            <a:endParaRPr sz="800">
              <a:solidFill>
                <a:schemeClr val="lt1"/>
              </a:solidFill>
              <a:latin typeface="Roboto"/>
              <a:ea typeface="Roboto"/>
              <a:cs typeface="Roboto"/>
              <a:sym typeface="Roboto"/>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48"/>
          <p:cNvSpPr txBox="1"/>
          <p:nvPr/>
        </p:nvSpPr>
        <p:spPr>
          <a:xfrm>
            <a:off x="0" y="547634"/>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314" name="Google Shape;314;p48"/>
          <p:cNvSpPr txBox="1"/>
          <p:nvPr/>
        </p:nvSpPr>
        <p:spPr>
          <a:xfrm>
            <a:off x="25175" y="5274509"/>
            <a:ext cx="9118800" cy="40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315" name="Google Shape;315;p48"/>
          <p:cNvSpPr txBox="1"/>
          <p:nvPr/>
        </p:nvSpPr>
        <p:spPr>
          <a:xfrm>
            <a:off x="10775" y="4918428"/>
            <a:ext cx="9144000" cy="33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800">
                <a:solidFill>
                  <a:schemeClr val="lt1"/>
                </a:solidFill>
                <a:latin typeface="Roboto"/>
                <a:ea typeface="Roboto"/>
                <a:cs typeface="Roboto"/>
                <a:sym typeface="Roboto"/>
              </a:rPr>
              <a:t>Screenshots of Wikidata. Wikimedia Foundation. </a:t>
            </a:r>
            <a:r>
              <a:rPr lang="en-GB" sz="800" u="sng">
                <a:solidFill>
                  <a:schemeClr val="lt1"/>
                </a:solidFill>
                <a:latin typeface="Roboto"/>
                <a:ea typeface="Roboto"/>
                <a:cs typeface="Roboto"/>
                <a:sym typeface="Roboto"/>
                <a:hlinkClick r:id="rId3">
                  <a:extLst>
                    <a:ext uri="{A12FA001-AC4F-418D-AE19-62706E023703}">
                      <ahyp:hlinkClr val="tx"/>
                    </a:ext>
                  </a:extLst>
                </a:hlinkClick>
              </a:rPr>
              <a:t>CC BY-SA 4.0</a:t>
            </a:r>
            <a:endParaRPr sz="800">
              <a:solidFill>
                <a:schemeClr val="lt1"/>
              </a:solidFill>
              <a:latin typeface="Roboto"/>
              <a:ea typeface="Roboto"/>
              <a:cs typeface="Roboto"/>
              <a:sym typeface="Roboto"/>
            </a:endParaRPr>
          </a:p>
          <a:p>
            <a:pPr indent="0" lvl="0" marL="0" rtl="0" algn="l">
              <a:spcBef>
                <a:spcPts val="0"/>
              </a:spcBef>
              <a:spcAft>
                <a:spcPts val="0"/>
              </a:spcAft>
              <a:buNone/>
            </a:pPr>
            <a:r>
              <a:t/>
            </a:r>
            <a:endParaRPr sz="800">
              <a:solidFill>
                <a:schemeClr val="lt1"/>
              </a:solidFill>
              <a:latin typeface="Roboto"/>
              <a:ea typeface="Roboto"/>
              <a:cs typeface="Roboto"/>
              <a:sym typeface="Roboto"/>
            </a:endParaRPr>
          </a:p>
        </p:txBody>
      </p:sp>
      <p:pic>
        <p:nvPicPr>
          <p:cNvPr id="316" name="Google Shape;316;p48"/>
          <p:cNvPicPr preferRelativeResize="0"/>
          <p:nvPr/>
        </p:nvPicPr>
        <p:blipFill>
          <a:blip r:embed="rId4">
            <a:alphaModFix/>
          </a:blip>
          <a:stretch>
            <a:fillRect/>
          </a:stretch>
        </p:blipFill>
        <p:spPr>
          <a:xfrm>
            <a:off x="366500" y="1814187"/>
            <a:ext cx="5769150" cy="602475"/>
          </a:xfrm>
          <a:prstGeom prst="rect">
            <a:avLst/>
          </a:prstGeom>
          <a:noFill/>
          <a:ln>
            <a:noFill/>
          </a:ln>
        </p:spPr>
      </p:pic>
      <p:pic>
        <p:nvPicPr>
          <p:cNvPr id="317" name="Google Shape;317;p48"/>
          <p:cNvPicPr preferRelativeResize="0"/>
          <p:nvPr/>
        </p:nvPicPr>
        <p:blipFill rotWithShape="1">
          <a:blip r:embed="rId5">
            <a:alphaModFix/>
          </a:blip>
          <a:srcRect b="0" l="5659" r="25670" t="27373"/>
          <a:stretch/>
        </p:blipFill>
        <p:spPr>
          <a:xfrm>
            <a:off x="7049275" y="934497"/>
            <a:ext cx="2001600" cy="3735476"/>
          </a:xfrm>
          <a:prstGeom prst="rect">
            <a:avLst/>
          </a:prstGeom>
          <a:noFill/>
          <a:ln>
            <a:noFill/>
          </a:ln>
        </p:spPr>
      </p:pic>
      <p:sp>
        <p:nvSpPr>
          <p:cNvPr id="318" name="Google Shape;318;p48"/>
          <p:cNvSpPr txBox="1"/>
          <p:nvPr>
            <p:ph type="title"/>
          </p:nvPr>
        </p:nvSpPr>
        <p:spPr>
          <a:xfrm>
            <a:off x="592850" y="1067525"/>
            <a:ext cx="5850000" cy="235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b="1" sz="2100">
              <a:solidFill>
                <a:schemeClr val="lt1"/>
              </a:solidFill>
            </a:endParaRPr>
          </a:p>
          <a:p>
            <a:pPr indent="-342900" lvl="0" marL="457200" rtl="0" algn="l">
              <a:spcBef>
                <a:spcPts val="0"/>
              </a:spcBef>
              <a:spcAft>
                <a:spcPts val="0"/>
              </a:spcAft>
              <a:buClr>
                <a:schemeClr val="lt1"/>
              </a:buClr>
              <a:buSzPts val="1800"/>
              <a:buAutoNum type="arabicParenR"/>
            </a:pPr>
            <a:r>
              <a:rPr b="1" lang="en-GB" sz="1800">
                <a:solidFill>
                  <a:schemeClr val="lt1"/>
                </a:solidFill>
              </a:rPr>
              <a:t>On the Preference Appearance tab tick this:</a:t>
            </a:r>
            <a:endParaRPr b="1" sz="1800">
              <a:solidFill>
                <a:schemeClr val="lt1"/>
              </a:solidFill>
            </a:endParaRPr>
          </a:p>
          <a:p>
            <a:pPr indent="0" lvl="0" marL="457200" rtl="0" algn="l">
              <a:spcBef>
                <a:spcPts val="0"/>
              </a:spcBef>
              <a:spcAft>
                <a:spcPts val="0"/>
              </a:spcAft>
              <a:buNone/>
            </a:pPr>
            <a:r>
              <a:t/>
            </a:r>
            <a:endParaRPr b="1" sz="1800">
              <a:solidFill>
                <a:schemeClr val="lt1"/>
              </a:solidFill>
            </a:endParaRPr>
          </a:p>
          <a:p>
            <a:pPr indent="0" lvl="0" marL="0" rtl="0" algn="l">
              <a:spcBef>
                <a:spcPts val="0"/>
              </a:spcBef>
              <a:spcAft>
                <a:spcPts val="0"/>
              </a:spcAft>
              <a:buNone/>
            </a:pPr>
            <a:r>
              <a:t/>
            </a:r>
            <a:endParaRPr b="1" sz="1800">
              <a:solidFill>
                <a:schemeClr val="lt1"/>
              </a:solidFill>
            </a:endParaRPr>
          </a:p>
          <a:p>
            <a:pPr indent="0" lvl="0" marL="457200" rtl="0" algn="l">
              <a:spcBef>
                <a:spcPts val="0"/>
              </a:spcBef>
              <a:spcAft>
                <a:spcPts val="0"/>
              </a:spcAft>
              <a:buNone/>
            </a:pPr>
            <a:r>
              <a:t/>
            </a:r>
            <a:endParaRPr b="1" sz="1800">
              <a:solidFill>
                <a:schemeClr val="lt1"/>
              </a:solidFill>
            </a:endParaRPr>
          </a:p>
          <a:p>
            <a:pPr indent="-342900" lvl="0" marL="457200" rtl="0" algn="l">
              <a:spcBef>
                <a:spcPts val="0"/>
              </a:spcBef>
              <a:spcAft>
                <a:spcPts val="0"/>
              </a:spcAft>
              <a:buClr>
                <a:schemeClr val="lt1"/>
              </a:buClr>
              <a:buSzPts val="1800"/>
              <a:buAutoNum type="arabicParenR"/>
            </a:pPr>
            <a:r>
              <a:rPr b="1" lang="en-GB" sz="1800">
                <a:solidFill>
                  <a:schemeClr val="lt1"/>
                </a:solidFill>
              </a:rPr>
              <a:t>On your Userpage in Wikidata, add and publish a Babel statement:</a:t>
            </a:r>
            <a:endParaRPr b="1" sz="1800">
              <a:solidFill>
                <a:schemeClr val="lt1"/>
              </a:solidFill>
            </a:endParaRPr>
          </a:p>
          <a:p>
            <a:pPr indent="457200" lvl="0" marL="0" rtl="0" algn="l">
              <a:spcBef>
                <a:spcPts val="0"/>
              </a:spcBef>
              <a:spcAft>
                <a:spcPts val="0"/>
              </a:spcAft>
              <a:buNone/>
            </a:pPr>
            <a:r>
              <a:rPr b="1" lang="en-GB" sz="1500">
                <a:solidFill>
                  <a:schemeClr val="lt1"/>
                </a:solidFill>
              </a:rPr>
              <a:t>e.g. </a:t>
            </a:r>
            <a:r>
              <a:rPr b="1" lang="en-GB" sz="1200" u="sng">
                <a:solidFill>
                  <a:schemeClr val="lt1"/>
                </a:solidFill>
                <a:hlinkClick r:id="rId6">
                  <a:extLst>
                    <a:ext uri="{A12FA001-AC4F-418D-AE19-62706E023703}">
                      <ahyp:hlinkClr val="tx"/>
                    </a:ext>
                  </a:extLst>
                </a:hlinkClick>
              </a:rPr>
              <a:t>https://www.wikidata.org/wiki/User:Stitchbird2</a:t>
            </a:r>
            <a:r>
              <a:rPr b="1" lang="en-GB" sz="1200">
                <a:solidFill>
                  <a:schemeClr val="lt1"/>
                </a:solidFill>
              </a:rPr>
              <a:t> </a:t>
            </a:r>
            <a:endParaRPr b="1" sz="1200">
              <a:solidFill>
                <a:schemeClr val="lt1"/>
              </a:solidFill>
            </a:endParaRPr>
          </a:p>
          <a:p>
            <a:pPr indent="0" lvl="0" marL="0" rtl="0" algn="l">
              <a:spcBef>
                <a:spcPts val="0"/>
              </a:spcBef>
              <a:spcAft>
                <a:spcPts val="0"/>
              </a:spcAft>
              <a:buNone/>
            </a:pPr>
            <a:r>
              <a:t/>
            </a:r>
            <a:endParaRPr b="1" i="1" sz="1300" u="sng">
              <a:solidFill>
                <a:schemeClr val="lt1"/>
              </a:solidFill>
            </a:endParaRPr>
          </a:p>
          <a:p>
            <a:pPr indent="0" lvl="0" marL="0" rtl="0" algn="l">
              <a:spcBef>
                <a:spcPts val="0"/>
              </a:spcBef>
              <a:spcAft>
                <a:spcPts val="0"/>
              </a:spcAft>
              <a:buNone/>
            </a:pPr>
            <a:r>
              <a:t/>
            </a:r>
            <a:endParaRPr b="1" sz="1800" u="sng">
              <a:solidFill>
                <a:schemeClr val="lt1"/>
              </a:solidFill>
            </a:endParaRPr>
          </a:p>
        </p:txBody>
      </p:sp>
      <p:pic>
        <p:nvPicPr>
          <p:cNvPr id="319" name="Google Shape;319;p48"/>
          <p:cNvPicPr preferRelativeResize="0"/>
          <p:nvPr/>
        </p:nvPicPr>
        <p:blipFill>
          <a:blip r:embed="rId7">
            <a:alphaModFix/>
          </a:blip>
          <a:stretch>
            <a:fillRect/>
          </a:stretch>
        </p:blipFill>
        <p:spPr>
          <a:xfrm>
            <a:off x="366488" y="3441154"/>
            <a:ext cx="5324475" cy="1428750"/>
          </a:xfrm>
          <a:prstGeom prst="rect">
            <a:avLst/>
          </a:prstGeom>
          <a:noFill/>
          <a:ln>
            <a:noFill/>
          </a:ln>
        </p:spPr>
      </p:pic>
      <p:sp>
        <p:nvSpPr>
          <p:cNvPr id="320" name="Google Shape;320;p48"/>
          <p:cNvSpPr txBox="1"/>
          <p:nvPr/>
        </p:nvSpPr>
        <p:spPr>
          <a:xfrm>
            <a:off x="366500" y="1870737"/>
            <a:ext cx="4002000" cy="230400"/>
          </a:xfrm>
          <a:prstGeom prst="rect">
            <a:avLst/>
          </a:prstGeom>
          <a:noFill/>
          <a:ln cap="flat" cmpd="sng" w="2857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321" name="Google Shape;321;p48"/>
          <p:cNvSpPr txBox="1"/>
          <p:nvPr/>
        </p:nvSpPr>
        <p:spPr>
          <a:xfrm>
            <a:off x="489375" y="4603100"/>
            <a:ext cx="2320800" cy="230400"/>
          </a:xfrm>
          <a:prstGeom prst="rect">
            <a:avLst/>
          </a:prstGeom>
          <a:noFill/>
          <a:ln cap="flat" cmpd="sng" w="2857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322" name="Google Shape;322;p48"/>
          <p:cNvSpPr txBox="1"/>
          <p:nvPr/>
        </p:nvSpPr>
        <p:spPr>
          <a:xfrm>
            <a:off x="0" y="159446"/>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Adding languages in Wikidata </a:t>
            </a:r>
            <a:r>
              <a:rPr lang="en-GB" sz="4000">
                <a:solidFill>
                  <a:schemeClr val="lt1"/>
                </a:solidFill>
                <a:latin typeface="Roboto"/>
                <a:ea typeface="Roboto"/>
                <a:cs typeface="Roboto"/>
                <a:sym typeface="Roboto"/>
              </a:rPr>
              <a:t>Multilingual editing</a:t>
            </a:r>
            <a:endParaRPr sz="4000">
              <a:solidFill>
                <a:schemeClr val="lt1"/>
              </a:solidFill>
              <a:latin typeface="Roboto"/>
              <a:ea typeface="Roboto"/>
              <a:cs typeface="Roboto"/>
              <a:sym typeface="Roboto"/>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4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328" name="Google Shape;328;p49"/>
          <p:cNvPicPr preferRelativeResize="0"/>
          <p:nvPr/>
        </p:nvPicPr>
        <p:blipFill>
          <a:blip r:embed="rId3">
            <a:alphaModFix/>
          </a:blip>
          <a:stretch>
            <a:fillRect/>
          </a:stretch>
        </p:blipFill>
        <p:spPr>
          <a:xfrm>
            <a:off x="55458" y="755475"/>
            <a:ext cx="4699542" cy="4388025"/>
          </a:xfrm>
          <a:prstGeom prst="rect">
            <a:avLst/>
          </a:prstGeom>
          <a:noFill/>
          <a:ln>
            <a:noFill/>
          </a:ln>
        </p:spPr>
      </p:pic>
      <p:sp>
        <p:nvSpPr>
          <p:cNvPr id="329" name="Google Shape;329;p49"/>
          <p:cNvSpPr txBox="1"/>
          <p:nvPr/>
        </p:nvSpPr>
        <p:spPr>
          <a:xfrm>
            <a:off x="55450" y="13875"/>
            <a:ext cx="9060000" cy="741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Common.js</a:t>
            </a:r>
            <a:r>
              <a:rPr lang="en-GB" sz="4800">
                <a:latin typeface="Roboto"/>
                <a:ea typeface="Roboto"/>
                <a:cs typeface="Roboto"/>
                <a:sym typeface="Roboto"/>
              </a:rPr>
              <a:t> </a:t>
            </a:r>
            <a:r>
              <a:rPr lang="en-GB" sz="4800" u="sng">
                <a:solidFill>
                  <a:schemeClr val="lt1"/>
                </a:solidFill>
                <a:latin typeface="Roboto"/>
                <a:ea typeface="Roboto"/>
                <a:cs typeface="Roboto"/>
                <a:sym typeface="Roboto"/>
                <a:hlinkClick r:id="rId4">
                  <a:extLst>
                    <a:ext uri="{A12FA001-AC4F-418D-AE19-62706E023703}">
                      <ahyp:hlinkClr val="tx"/>
                    </a:ext>
                  </a:extLst>
                </a:hlinkClick>
              </a:rPr>
              <a:t>scripts</a:t>
            </a:r>
            <a:endParaRPr sz="4800">
              <a:solidFill>
                <a:schemeClr val="lt1"/>
              </a:solidFill>
              <a:latin typeface="Roboto"/>
              <a:ea typeface="Roboto"/>
              <a:cs typeface="Roboto"/>
              <a:sym typeface="Roboto"/>
            </a:endParaRPr>
          </a:p>
        </p:txBody>
      </p:sp>
      <p:sp>
        <p:nvSpPr>
          <p:cNvPr id="330" name="Google Shape;330;p49"/>
          <p:cNvSpPr txBox="1"/>
          <p:nvPr/>
        </p:nvSpPr>
        <p:spPr>
          <a:xfrm>
            <a:off x="4755000" y="969325"/>
            <a:ext cx="42666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600" u="sng">
                <a:solidFill>
                  <a:schemeClr val="lt1"/>
                </a:solidFill>
                <a:hlinkClick r:id="rId5">
                  <a:extLst>
                    <a:ext uri="{A12FA001-AC4F-418D-AE19-62706E023703}">
                      <ahyp:hlinkClr val="tx"/>
                    </a:ext>
                  </a:extLst>
                </a:hlinkClick>
              </a:rPr>
              <a:t>https://www.wikidata.org/wiki/Wikidata:Database_reports/Gadget_usage_statistics</a:t>
            </a:r>
            <a:r>
              <a:rPr lang="en-GB" sz="1500" u="sng">
                <a:solidFill>
                  <a:schemeClr val="lt1"/>
                </a:solidFill>
                <a:hlinkClick r:id="rId6">
                  <a:extLst>
                    <a:ext uri="{A12FA001-AC4F-418D-AE19-62706E023703}">
                      <ahyp:hlinkClr val="tx"/>
                    </a:ext>
                  </a:extLst>
                </a:hlinkClick>
              </a:rPr>
              <a:t>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50"/>
          <p:cNvSpPr txBox="1"/>
          <p:nvPr/>
        </p:nvSpPr>
        <p:spPr>
          <a:xfrm>
            <a:off x="55450" y="13875"/>
            <a:ext cx="9060000" cy="741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Common.js</a:t>
            </a:r>
            <a:r>
              <a:rPr lang="en-GB" sz="4800">
                <a:latin typeface="Roboto"/>
                <a:ea typeface="Roboto"/>
                <a:cs typeface="Roboto"/>
                <a:sym typeface="Roboto"/>
              </a:rPr>
              <a:t> </a:t>
            </a:r>
            <a:r>
              <a:rPr lang="en-GB" sz="4800" u="sng">
                <a:solidFill>
                  <a:schemeClr val="lt1"/>
                </a:solidFill>
                <a:latin typeface="Roboto"/>
                <a:ea typeface="Roboto"/>
                <a:cs typeface="Roboto"/>
                <a:sym typeface="Roboto"/>
                <a:hlinkClick r:id="rId3">
                  <a:extLst>
                    <a:ext uri="{A12FA001-AC4F-418D-AE19-62706E023703}">
                      <ahyp:hlinkClr val="tx"/>
                    </a:ext>
                  </a:extLst>
                </a:hlinkClick>
              </a:rPr>
              <a:t>scripts</a:t>
            </a:r>
            <a:endParaRPr sz="4800">
              <a:solidFill>
                <a:schemeClr val="lt1"/>
              </a:solidFill>
              <a:latin typeface="Roboto"/>
              <a:ea typeface="Roboto"/>
              <a:cs typeface="Roboto"/>
              <a:sym typeface="Roboto"/>
            </a:endParaRPr>
          </a:p>
        </p:txBody>
      </p:sp>
      <p:pic>
        <p:nvPicPr>
          <p:cNvPr id="336" name="Google Shape;336;p50"/>
          <p:cNvPicPr preferRelativeResize="0"/>
          <p:nvPr/>
        </p:nvPicPr>
        <p:blipFill>
          <a:blip r:embed="rId4">
            <a:alphaModFix/>
          </a:blip>
          <a:stretch>
            <a:fillRect/>
          </a:stretch>
        </p:blipFill>
        <p:spPr>
          <a:xfrm>
            <a:off x="55450" y="755475"/>
            <a:ext cx="6538498" cy="4158801"/>
          </a:xfrm>
          <a:prstGeom prst="rect">
            <a:avLst/>
          </a:prstGeom>
          <a:noFill/>
          <a:ln>
            <a:noFill/>
          </a:ln>
        </p:spPr>
      </p:pic>
      <p:sp>
        <p:nvSpPr>
          <p:cNvPr id="337" name="Google Shape;337;p50"/>
          <p:cNvSpPr/>
          <p:nvPr/>
        </p:nvSpPr>
        <p:spPr>
          <a:xfrm>
            <a:off x="0" y="755475"/>
            <a:ext cx="1433100" cy="215700"/>
          </a:xfrm>
          <a:prstGeom prst="flowChartAlternateProcess">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38" name="Google Shape;338;p50"/>
          <p:cNvSpPr/>
          <p:nvPr/>
        </p:nvSpPr>
        <p:spPr>
          <a:xfrm>
            <a:off x="1543950" y="1259975"/>
            <a:ext cx="1705500" cy="215700"/>
          </a:xfrm>
          <a:prstGeom prst="flowChartAlternateProcess">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39" name="Google Shape;339;p50"/>
          <p:cNvSpPr txBox="1"/>
          <p:nvPr/>
        </p:nvSpPr>
        <p:spPr>
          <a:xfrm>
            <a:off x="53254" y="4829135"/>
            <a:ext cx="56676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600"/>
              </a:spcAft>
              <a:buNone/>
            </a:pPr>
            <a:r>
              <a:rPr lang="en-GB" u="sng">
                <a:solidFill>
                  <a:schemeClr val="lt1"/>
                </a:solidFill>
              </a:rPr>
              <a:t>https://www.wikidata.org/wiki/User:Stitchbird2/common.js</a:t>
            </a:r>
            <a:r>
              <a:rPr lang="en-GB" sz="1300" u="sng">
                <a:solidFill>
                  <a:schemeClr val="lt1"/>
                </a:solidFill>
              </a:rPr>
              <a:t> </a:t>
            </a:r>
            <a:endParaRPr sz="1200" u="sng">
              <a:solidFill>
                <a:schemeClr val="lt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51"/>
          <p:cNvSpPr txBox="1"/>
          <p:nvPr>
            <p:ph idx="1" type="body"/>
          </p:nvPr>
        </p:nvSpPr>
        <p:spPr>
          <a:xfrm>
            <a:off x="233775" y="666900"/>
            <a:ext cx="8520600" cy="3115500"/>
          </a:xfrm>
          <a:prstGeom prst="rect">
            <a:avLst/>
          </a:prstGeom>
        </p:spPr>
        <p:txBody>
          <a:bodyPr anchorCtr="0" anchor="t" bIns="91425" lIns="91425" spcFirstLastPara="1" rIns="91425" wrap="square" tIns="91425">
            <a:noAutofit/>
          </a:bodyPr>
          <a:lstStyle/>
          <a:p>
            <a:pPr indent="0" lvl="0" marL="0" marR="152400" rtl="0" algn="l">
              <a:spcBef>
                <a:spcPts val="400"/>
              </a:spcBef>
              <a:spcAft>
                <a:spcPts val="0"/>
              </a:spcAft>
              <a:buNone/>
            </a:pPr>
            <a:r>
              <a:rPr lang="en-GB" sz="1700">
                <a:solidFill>
                  <a:schemeClr val="lt1"/>
                </a:solidFill>
              </a:rPr>
              <a:t>To install: go to the </a:t>
            </a:r>
            <a:r>
              <a:rPr lang="en-GB" sz="1700" u="sng">
                <a:solidFill>
                  <a:schemeClr val="lt1"/>
                </a:solidFill>
                <a:hlinkClick r:id="rId3">
                  <a:extLst>
                    <a:ext uri="{A12FA001-AC4F-418D-AE19-62706E023703}">
                      <ahyp:hlinkClr val="tx"/>
                    </a:ext>
                  </a:extLst>
                </a:hlinkClick>
              </a:rPr>
              <a:t>Enhance user interface</a:t>
            </a:r>
            <a:r>
              <a:rPr lang="en-GB" sz="1700">
                <a:solidFill>
                  <a:schemeClr val="lt1"/>
                </a:solidFill>
              </a:rPr>
              <a:t> </a:t>
            </a:r>
            <a:r>
              <a:rPr lang="en-GB" sz="1700">
                <a:solidFill>
                  <a:schemeClr val="lt1"/>
                </a:solidFill>
              </a:rPr>
              <a:t>ScriptInstaller </a:t>
            </a:r>
            <a:r>
              <a:rPr lang="en-GB" sz="1700">
                <a:solidFill>
                  <a:schemeClr val="lt1"/>
                </a:solidFill>
              </a:rPr>
              <a:t>section</a:t>
            </a:r>
            <a:r>
              <a:rPr lang="en-GB" sz="1700">
                <a:solidFill>
                  <a:schemeClr val="lt1"/>
                </a:solidFill>
              </a:rPr>
              <a:t>, click “Activate”, and copy the line of code in the grey box to your </a:t>
            </a:r>
            <a:r>
              <a:rPr lang="en-GB" sz="1700">
                <a:solidFill>
                  <a:schemeClr val="lt1"/>
                </a:solidFill>
              </a:rPr>
              <a:t>common.js page. Publish and Refresh.</a:t>
            </a:r>
            <a:endParaRPr sz="1700">
              <a:solidFill>
                <a:schemeClr val="lt1"/>
              </a:solidFill>
            </a:endParaRPr>
          </a:p>
          <a:p>
            <a:pPr indent="0" lvl="0" marL="0" marR="152400" rtl="0" algn="l">
              <a:spcBef>
                <a:spcPts val="400"/>
              </a:spcBef>
              <a:spcAft>
                <a:spcPts val="0"/>
              </a:spcAft>
              <a:buNone/>
            </a:pPr>
            <a:r>
              <a:t/>
            </a:r>
            <a:endParaRPr sz="1700">
              <a:solidFill>
                <a:schemeClr val="lt1"/>
              </a:solidFill>
            </a:endParaRPr>
          </a:p>
          <a:p>
            <a:pPr indent="0" lvl="0" marL="0" marR="152400" rtl="0" algn="l">
              <a:spcBef>
                <a:spcPts val="400"/>
              </a:spcBef>
              <a:spcAft>
                <a:spcPts val="0"/>
              </a:spcAft>
              <a:buNone/>
            </a:pPr>
            <a:r>
              <a:t/>
            </a:r>
            <a:endParaRPr sz="1700">
              <a:solidFill>
                <a:schemeClr val="lt1"/>
              </a:solidFill>
            </a:endParaRPr>
          </a:p>
          <a:p>
            <a:pPr indent="0" lvl="0" marL="0" marR="152400" rtl="0" algn="l">
              <a:spcBef>
                <a:spcPts val="400"/>
              </a:spcBef>
              <a:spcAft>
                <a:spcPts val="0"/>
              </a:spcAft>
              <a:buNone/>
            </a:pPr>
            <a:r>
              <a:t/>
            </a:r>
            <a:endParaRPr sz="1700">
              <a:solidFill>
                <a:schemeClr val="lt1"/>
              </a:solidFill>
            </a:endParaRPr>
          </a:p>
          <a:p>
            <a:pPr indent="0" lvl="0" marL="0" marR="152400" rtl="0" algn="l">
              <a:spcBef>
                <a:spcPts val="400"/>
              </a:spcBef>
              <a:spcAft>
                <a:spcPts val="0"/>
              </a:spcAft>
              <a:buNone/>
            </a:pPr>
            <a:r>
              <a:t/>
            </a:r>
            <a:endParaRPr sz="1700">
              <a:solidFill>
                <a:schemeClr val="lt1"/>
              </a:solidFill>
            </a:endParaRPr>
          </a:p>
          <a:p>
            <a:pPr indent="0" lvl="0" marL="0" marR="152400" rtl="0" algn="l">
              <a:spcBef>
                <a:spcPts val="400"/>
              </a:spcBef>
              <a:spcAft>
                <a:spcPts val="0"/>
              </a:spcAft>
              <a:buNone/>
            </a:pPr>
            <a:r>
              <a:t/>
            </a:r>
            <a:endParaRPr sz="1700">
              <a:solidFill>
                <a:schemeClr val="lt1"/>
              </a:solidFill>
            </a:endParaRPr>
          </a:p>
          <a:p>
            <a:pPr indent="0" lvl="0" marL="0" marR="152400" rtl="0" algn="l">
              <a:spcBef>
                <a:spcPts val="400"/>
              </a:spcBef>
              <a:spcAft>
                <a:spcPts val="0"/>
              </a:spcAft>
              <a:buNone/>
            </a:pPr>
            <a:r>
              <a:t/>
            </a:r>
            <a:endParaRPr sz="1700">
              <a:solidFill>
                <a:schemeClr val="lt1"/>
              </a:solidFill>
            </a:endParaRPr>
          </a:p>
          <a:p>
            <a:pPr indent="0" lvl="0" marL="0" marR="152400" rtl="0" algn="l">
              <a:spcBef>
                <a:spcPts val="400"/>
              </a:spcBef>
              <a:spcAft>
                <a:spcPts val="0"/>
              </a:spcAft>
              <a:buNone/>
            </a:pPr>
            <a:r>
              <a:t/>
            </a:r>
            <a:endParaRPr sz="1700">
              <a:solidFill>
                <a:schemeClr val="lt1"/>
              </a:solidFill>
            </a:endParaRPr>
          </a:p>
          <a:p>
            <a:pPr indent="0" lvl="0" marL="495300" marR="139700" rtl="0" algn="l">
              <a:lnSpc>
                <a:spcPct val="130000"/>
              </a:lnSpc>
              <a:spcBef>
                <a:spcPts val="100"/>
              </a:spcBef>
              <a:spcAft>
                <a:spcPts val="0"/>
              </a:spcAft>
              <a:buNone/>
            </a:pPr>
            <a:r>
              <a:rPr lang="en-GB" sz="1700">
                <a:solidFill>
                  <a:schemeClr val="lt1"/>
                </a:solidFill>
              </a:rPr>
              <a:t>Or copy/paste this text straight to your common.js page:</a:t>
            </a:r>
            <a:endParaRPr sz="1700">
              <a:solidFill>
                <a:schemeClr val="lt1"/>
              </a:solidFill>
            </a:endParaRPr>
          </a:p>
          <a:p>
            <a:pPr indent="0" lvl="0" marL="495300" marR="139700" rtl="0" algn="l">
              <a:lnSpc>
                <a:spcPct val="130000"/>
              </a:lnSpc>
              <a:spcBef>
                <a:spcPts val="0"/>
              </a:spcBef>
              <a:spcAft>
                <a:spcPts val="0"/>
              </a:spcAft>
              <a:buNone/>
            </a:pPr>
            <a:r>
              <a:rPr lang="en-GB" sz="1200">
                <a:solidFill>
                  <a:srgbClr val="101418"/>
                </a:solidFill>
                <a:highlight>
                  <a:srgbClr val="F8F9FA"/>
                </a:highlight>
                <a:latin typeface="Courier New"/>
                <a:ea typeface="Courier New"/>
                <a:cs typeface="Courier New"/>
                <a:sym typeface="Courier New"/>
              </a:rPr>
              <a:t>mw.loader.load(</a:t>
            </a:r>
            <a:r>
              <a:rPr lang="en-GB" sz="1200">
                <a:solidFill>
                  <a:srgbClr val="BBBBBB"/>
                </a:solidFill>
                <a:highlight>
                  <a:srgbClr val="F8F9FA"/>
                </a:highlight>
                <a:latin typeface="Courier New"/>
                <a:ea typeface="Courier New"/>
                <a:cs typeface="Courier New"/>
                <a:sym typeface="Courier New"/>
              </a:rPr>
              <a:t> </a:t>
            </a:r>
            <a:r>
              <a:rPr lang="en-GB" sz="1200">
                <a:solidFill>
                  <a:srgbClr val="BA2121"/>
                </a:solidFill>
                <a:highlight>
                  <a:srgbClr val="F8F9FA"/>
                </a:highlight>
                <a:latin typeface="Courier New"/>
                <a:ea typeface="Courier New"/>
                <a:cs typeface="Courier New"/>
                <a:sym typeface="Courier New"/>
              </a:rPr>
              <a:t>'//www.wikidata.org/w/index.php?title=User%3ASo9q%2FScriptInstaller.js&amp;action=raw&amp;ctype=text%2Fjavascript'</a:t>
            </a:r>
            <a:r>
              <a:rPr lang="en-GB" sz="1200">
                <a:solidFill>
                  <a:srgbClr val="BBBBBB"/>
                </a:solidFill>
                <a:highlight>
                  <a:srgbClr val="F8F9FA"/>
                </a:highlight>
                <a:latin typeface="Courier New"/>
                <a:ea typeface="Courier New"/>
                <a:cs typeface="Courier New"/>
                <a:sym typeface="Courier New"/>
              </a:rPr>
              <a:t> </a:t>
            </a:r>
            <a:r>
              <a:rPr lang="en-GB" sz="1200">
                <a:solidFill>
                  <a:srgbClr val="101418"/>
                </a:solidFill>
                <a:highlight>
                  <a:srgbClr val="F8F9FA"/>
                </a:highlight>
                <a:latin typeface="Courier New"/>
                <a:ea typeface="Courier New"/>
                <a:cs typeface="Courier New"/>
                <a:sym typeface="Courier New"/>
              </a:rPr>
              <a:t>);</a:t>
            </a:r>
            <a:r>
              <a:rPr lang="en-GB" sz="1200">
                <a:solidFill>
                  <a:srgbClr val="BBBBBB"/>
                </a:solidFill>
                <a:highlight>
                  <a:srgbClr val="F8F9FA"/>
                </a:highlight>
                <a:latin typeface="Courier New"/>
                <a:ea typeface="Courier New"/>
                <a:cs typeface="Courier New"/>
                <a:sym typeface="Courier New"/>
              </a:rPr>
              <a:t> </a:t>
            </a:r>
            <a:r>
              <a:rPr i="1" lang="en-GB" sz="1200">
                <a:solidFill>
                  <a:srgbClr val="3D7B7B"/>
                </a:solidFill>
                <a:highlight>
                  <a:srgbClr val="F8F9FA"/>
                </a:highlight>
                <a:latin typeface="Courier New"/>
                <a:ea typeface="Courier New"/>
                <a:cs typeface="Courier New"/>
                <a:sym typeface="Courier New"/>
              </a:rPr>
              <a:t>//</a:t>
            </a:r>
            <a:r>
              <a:rPr i="1" lang="en-GB" sz="1200">
                <a:solidFill>
                  <a:srgbClr val="3D7B7B"/>
                </a:solidFill>
                <a:highlight>
                  <a:srgbClr val="F8F9FA"/>
                </a:highlight>
                <a:uFill>
                  <a:noFill/>
                </a:uFill>
                <a:latin typeface="Courier New"/>
                <a:ea typeface="Courier New"/>
                <a:cs typeface="Courier New"/>
                <a:sym typeface="Courier New"/>
                <a:hlinkClick r:id="rId4">
                  <a:extLst>
                    <a:ext uri="{A12FA001-AC4F-418D-AE19-62706E023703}">
                      <ahyp:hlinkClr val="tx"/>
                    </a:ext>
                  </a:extLst>
                </a:hlinkClick>
              </a:rPr>
              <a:t> </a:t>
            </a:r>
            <a:r>
              <a:rPr i="1" lang="en-GB" sz="1200">
                <a:solidFill>
                  <a:srgbClr val="3366CC"/>
                </a:solidFill>
                <a:highlight>
                  <a:srgbClr val="F8F9FA"/>
                </a:highlight>
                <a:uFill>
                  <a:noFill/>
                </a:uFill>
                <a:latin typeface="Courier New"/>
                <a:ea typeface="Courier New"/>
                <a:cs typeface="Courier New"/>
                <a:sym typeface="Courier New"/>
                <a:hlinkClick r:id="rId5">
                  <a:extLst>
                    <a:ext uri="{A12FA001-AC4F-418D-AE19-62706E023703}">
                      <ahyp:hlinkClr val="tx"/>
                    </a:ext>
                  </a:extLst>
                </a:hlinkClick>
              </a:rPr>
              <a:t>[[User:So9q/</a:t>
            </a:r>
            <a:r>
              <a:rPr i="1" lang="en-GB" sz="1200" u="sng">
                <a:solidFill>
                  <a:schemeClr val="hlink"/>
                </a:solidFill>
                <a:highlight>
                  <a:srgbClr val="F8F9FA"/>
                </a:highlight>
                <a:latin typeface="Courier New"/>
                <a:ea typeface="Courier New"/>
                <a:cs typeface="Courier New"/>
                <a:sym typeface="Courier New"/>
                <a:hlinkClick r:id="rId6"/>
              </a:rPr>
              <a:t>ScriptInstaller.js</a:t>
            </a:r>
            <a:r>
              <a:rPr i="1" lang="en-GB" sz="1200">
                <a:solidFill>
                  <a:srgbClr val="3366CC"/>
                </a:solidFill>
                <a:highlight>
                  <a:srgbClr val="F8F9FA"/>
                </a:highlight>
                <a:uFill>
                  <a:noFill/>
                </a:uFill>
                <a:latin typeface="Courier New"/>
                <a:ea typeface="Courier New"/>
                <a:cs typeface="Courier New"/>
                <a:sym typeface="Courier New"/>
                <a:hlinkClick r:id="rId7">
                  <a:extLst>
                    <a:ext uri="{A12FA001-AC4F-418D-AE19-62706E023703}">
                      <ahyp:hlinkClr val="tx"/>
                    </a:ext>
                  </a:extLst>
                </a:hlinkClick>
              </a:rPr>
              <a:t>]]</a:t>
            </a:r>
            <a:endParaRPr i="1" sz="1200">
              <a:solidFill>
                <a:srgbClr val="3366CC"/>
              </a:solidFill>
              <a:highlight>
                <a:srgbClr val="F8F9FA"/>
              </a:highlight>
              <a:latin typeface="Courier New"/>
              <a:ea typeface="Courier New"/>
              <a:cs typeface="Courier New"/>
              <a:sym typeface="Courier New"/>
            </a:endParaRPr>
          </a:p>
          <a:p>
            <a:pPr indent="0" lvl="0" marL="495300" marR="139700" rtl="0" algn="l">
              <a:lnSpc>
                <a:spcPct val="130000"/>
              </a:lnSpc>
              <a:spcBef>
                <a:spcPts val="0"/>
              </a:spcBef>
              <a:spcAft>
                <a:spcPts val="0"/>
              </a:spcAft>
              <a:buNone/>
            </a:pPr>
            <a:r>
              <a:t/>
            </a:r>
            <a:endParaRPr i="1" sz="1200">
              <a:solidFill>
                <a:srgbClr val="3366CC"/>
              </a:solidFill>
              <a:highlight>
                <a:srgbClr val="F8F9FA"/>
              </a:highlight>
              <a:latin typeface="Courier New"/>
              <a:ea typeface="Courier New"/>
              <a:cs typeface="Courier New"/>
              <a:sym typeface="Courier New"/>
            </a:endParaRPr>
          </a:p>
          <a:p>
            <a:pPr indent="0" lvl="0" marL="0" marR="139700" rtl="0" algn="l">
              <a:lnSpc>
                <a:spcPct val="130000"/>
              </a:lnSpc>
              <a:spcBef>
                <a:spcPts val="0"/>
              </a:spcBef>
              <a:spcAft>
                <a:spcPts val="0"/>
              </a:spcAft>
              <a:buNone/>
            </a:pPr>
            <a:r>
              <a:t/>
            </a:r>
            <a:endParaRPr i="1" sz="1200">
              <a:solidFill>
                <a:srgbClr val="3366CC"/>
              </a:solidFill>
              <a:highlight>
                <a:srgbClr val="F8F9FA"/>
              </a:highlight>
              <a:latin typeface="Courier New"/>
              <a:ea typeface="Courier New"/>
              <a:cs typeface="Courier New"/>
              <a:sym typeface="Courier New"/>
            </a:endParaRPr>
          </a:p>
          <a:p>
            <a:pPr indent="0" lvl="0" marL="0" marR="152400" rtl="0" algn="l">
              <a:spcBef>
                <a:spcPts val="400"/>
              </a:spcBef>
              <a:spcAft>
                <a:spcPts val="0"/>
              </a:spcAft>
              <a:buNone/>
            </a:pPr>
            <a:r>
              <a:t/>
            </a:r>
            <a:endParaRPr sz="1700">
              <a:solidFill>
                <a:schemeClr val="lt1"/>
              </a:solidFill>
            </a:endParaRPr>
          </a:p>
          <a:p>
            <a:pPr indent="-374650" lvl="0" marL="457200" rtl="0" algn="l">
              <a:spcBef>
                <a:spcPts val="100"/>
              </a:spcBef>
              <a:spcAft>
                <a:spcPts val="0"/>
              </a:spcAft>
              <a:buClr>
                <a:schemeClr val="lt1"/>
              </a:buClr>
              <a:buSzPts val="2300"/>
              <a:buChar char="●"/>
            </a:pPr>
            <a:r>
              <a:t/>
            </a:r>
            <a:endParaRPr sz="2300">
              <a:solidFill>
                <a:schemeClr val="lt1"/>
              </a:solidFill>
            </a:endParaRPr>
          </a:p>
        </p:txBody>
      </p:sp>
      <p:sp>
        <p:nvSpPr>
          <p:cNvPr id="345" name="Google Shape;345;p51"/>
          <p:cNvSpPr txBox="1"/>
          <p:nvPr/>
        </p:nvSpPr>
        <p:spPr>
          <a:xfrm>
            <a:off x="55450" y="13875"/>
            <a:ext cx="9060000" cy="741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Wikidata ScriptInstaller</a:t>
            </a:r>
            <a:endParaRPr sz="4800">
              <a:solidFill>
                <a:schemeClr val="lt1"/>
              </a:solidFill>
              <a:latin typeface="Roboto"/>
              <a:ea typeface="Roboto"/>
              <a:cs typeface="Roboto"/>
              <a:sym typeface="Roboto"/>
            </a:endParaRPr>
          </a:p>
        </p:txBody>
      </p:sp>
      <p:pic>
        <p:nvPicPr>
          <p:cNvPr id="346" name="Google Shape;346;p51"/>
          <p:cNvPicPr preferRelativeResize="0"/>
          <p:nvPr/>
        </p:nvPicPr>
        <p:blipFill>
          <a:blip r:embed="rId8">
            <a:alphaModFix/>
          </a:blip>
          <a:stretch>
            <a:fillRect/>
          </a:stretch>
        </p:blipFill>
        <p:spPr>
          <a:xfrm>
            <a:off x="0" y="1728558"/>
            <a:ext cx="9144000" cy="1804334"/>
          </a:xfrm>
          <a:prstGeom prst="rect">
            <a:avLst/>
          </a:prstGeom>
          <a:noFill/>
          <a:ln>
            <a:noFill/>
          </a:ln>
        </p:spPr>
      </p:pic>
      <p:sp>
        <p:nvSpPr>
          <p:cNvPr id="347" name="Google Shape;347;p51"/>
          <p:cNvSpPr/>
          <p:nvPr/>
        </p:nvSpPr>
        <p:spPr>
          <a:xfrm>
            <a:off x="-53650" y="1728550"/>
            <a:ext cx="3717900" cy="248400"/>
          </a:xfrm>
          <a:prstGeom prst="flowChartAlternateProcess">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48" name="Google Shape;348;p51"/>
          <p:cNvSpPr/>
          <p:nvPr/>
        </p:nvSpPr>
        <p:spPr>
          <a:xfrm>
            <a:off x="2635125" y="2950025"/>
            <a:ext cx="6480300" cy="676500"/>
          </a:xfrm>
          <a:prstGeom prst="flowChartAlternateProcess">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5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354" name="Google Shape;354;p52"/>
          <p:cNvPicPr preferRelativeResize="0"/>
          <p:nvPr/>
        </p:nvPicPr>
        <p:blipFill rotWithShape="1">
          <a:blip r:embed="rId3">
            <a:alphaModFix/>
          </a:blip>
          <a:srcRect b="39897" l="0" r="0" t="0"/>
          <a:stretch/>
        </p:blipFill>
        <p:spPr>
          <a:xfrm>
            <a:off x="55450" y="755475"/>
            <a:ext cx="4699551" cy="2637325"/>
          </a:xfrm>
          <a:prstGeom prst="rect">
            <a:avLst/>
          </a:prstGeom>
          <a:noFill/>
          <a:ln>
            <a:noFill/>
          </a:ln>
        </p:spPr>
      </p:pic>
      <p:sp>
        <p:nvSpPr>
          <p:cNvPr id="355" name="Google Shape;355;p52"/>
          <p:cNvSpPr txBox="1"/>
          <p:nvPr/>
        </p:nvSpPr>
        <p:spPr>
          <a:xfrm>
            <a:off x="55450" y="13875"/>
            <a:ext cx="9060000" cy="741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Common.js</a:t>
            </a:r>
            <a:r>
              <a:rPr lang="en-GB" sz="4800">
                <a:latin typeface="Roboto"/>
                <a:ea typeface="Roboto"/>
                <a:cs typeface="Roboto"/>
                <a:sym typeface="Roboto"/>
              </a:rPr>
              <a:t> </a:t>
            </a:r>
            <a:r>
              <a:rPr lang="en-GB" sz="4800" u="sng">
                <a:solidFill>
                  <a:schemeClr val="lt1"/>
                </a:solidFill>
                <a:latin typeface="Roboto"/>
                <a:ea typeface="Roboto"/>
                <a:cs typeface="Roboto"/>
                <a:sym typeface="Roboto"/>
                <a:hlinkClick r:id="rId4">
                  <a:extLst>
                    <a:ext uri="{A12FA001-AC4F-418D-AE19-62706E023703}">
                      <ahyp:hlinkClr val="tx"/>
                    </a:ext>
                  </a:extLst>
                </a:hlinkClick>
              </a:rPr>
              <a:t>scripts</a:t>
            </a:r>
            <a:endParaRPr sz="4800">
              <a:solidFill>
                <a:schemeClr val="lt1"/>
              </a:solidFill>
              <a:latin typeface="Roboto"/>
              <a:ea typeface="Roboto"/>
              <a:cs typeface="Roboto"/>
              <a:sym typeface="Roboto"/>
            </a:endParaRPr>
          </a:p>
        </p:txBody>
      </p:sp>
      <p:sp>
        <p:nvSpPr>
          <p:cNvPr id="356" name="Google Shape;356;p52"/>
          <p:cNvSpPr txBox="1"/>
          <p:nvPr/>
        </p:nvSpPr>
        <p:spPr>
          <a:xfrm>
            <a:off x="4755000" y="969325"/>
            <a:ext cx="42666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600" u="sng">
                <a:solidFill>
                  <a:schemeClr val="lt1"/>
                </a:solidFill>
                <a:hlinkClick r:id="rId5">
                  <a:extLst>
                    <a:ext uri="{A12FA001-AC4F-418D-AE19-62706E023703}">
                      <ahyp:hlinkClr val="tx"/>
                    </a:ext>
                  </a:extLst>
                </a:hlinkClick>
              </a:rPr>
              <a:t>https://www.wikidata.org/wiki/Wikidata:Database_reports/Gadget_usage_statistics</a:t>
            </a:r>
            <a:r>
              <a:rPr lang="en-GB" sz="1500" u="sng">
                <a:solidFill>
                  <a:schemeClr val="lt1"/>
                </a:solidFill>
                <a:hlinkClick r:id="rId6">
                  <a:extLst>
                    <a:ext uri="{A12FA001-AC4F-418D-AE19-62706E023703}">
                      <ahyp:hlinkClr val="tx"/>
                    </a:ext>
                  </a:extLst>
                </a:hlinkClick>
              </a:rPr>
              <a:t> </a:t>
            </a:r>
            <a:endParaRPr/>
          </a:p>
        </p:txBody>
      </p:sp>
      <p:sp>
        <p:nvSpPr>
          <p:cNvPr id="357" name="Google Shape;357;p52"/>
          <p:cNvSpPr/>
          <p:nvPr/>
        </p:nvSpPr>
        <p:spPr>
          <a:xfrm>
            <a:off x="55450" y="3104375"/>
            <a:ext cx="621300" cy="236400"/>
          </a:xfrm>
          <a:prstGeom prst="flowChartAlternateProcess">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58" name="Google Shape;358;p52"/>
          <p:cNvSpPr txBox="1"/>
          <p:nvPr>
            <p:ph type="title"/>
          </p:nvPr>
        </p:nvSpPr>
        <p:spPr>
          <a:xfrm>
            <a:off x="4844750" y="1646425"/>
            <a:ext cx="2845800" cy="200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b="1" sz="2100">
              <a:solidFill>
                <a:schemeClr val="lt1"/>
              </a:solidFill>
            </a:endParaRPr>
          </a:p>
          <a:p>
            <a:pPr indent="-342900" lvl="0" marL="457200" rtl="0" algn="l">
              <a:spcBef>
                <a:spcPts val="0"/>
              </a:spcBef>
              <a:spcAft>
                <a:spcPts val="0"/>
              </a:spcAft>
              <a:buClr>
                <a:schemeClr val="lt1"/>
              </a:buClr>
              <a:buSzPts val="1800"/>
              <a:buAutoNum type="arabicParenR"/>
            </a:pPr>
            <a:r>
              <a:rPr b="1" lang="en-GB" sz="1800">
                <a:solidFill>
                  <a:schemeClr val="lt1"/>
                </a:solidFill>
              </a:rPr>
              <a:t>Click on UseAsRef</a:t>
            </a:r>
            <a:endParaRPr b="1" sz="1800">
              <a:solidFill>
                <a:schemeClr val="lt1"/>
              </a:solidFill>
            </a:endParaRPr>
          </a:p>
          <a:p>
            <a:pPr indent="-342900" lvl="0" marL="457200" rtl="0" algn="l">
              <a:spcBef>
                <a:spcPts val="0"/>
              </a:spcBef>
              <a:spcAft>
                <a:spcPts val="0"/>
              </a:spcAft>
              <a:buClr>
                <a:schemeClr val="lt1"/>
              </a:buClr>
              <a:buSzPts val="1800"/>
              <a:buAutoNum type="arabicParenR"/>
            </a:pPr>
            <a:r>
              <a:rPr b="1" lang="en-GB" sz="1800">
                <a:solidFill>
                  <a:schemeClr val="lt1"/>
                </a:solidFill>
              </a:rPr>
              <a:t>Click on Activate</a:t>
            </a:r>
            <a:endParaRPr b="1" sz="1800">
              <a:solidFill>
                <a:schemeClr val="lt1"/>
              </a:solidFill>
            </a:endParaRPr>
          </a:p>
          <a:p>
            <a:pPr indent="0" lvl="0" marL="0" rtl="0" algn="l">
              <a:spcBef>
                <a:spcPts val="0"/>
              </a:spcBef>
              <a:spcAft>
                <a:spcPts val="0"/>
              </a:spcAft>
              <a:buNone/>
            </a:pPr>
            <a:r>
              <a:t/>
            </a:r>
            <a:endParaRPr b="1" sz="1800">
              <a:solidFill>
                <a:schemeClr val="lt1"/>
              </a:solidFill>
            </a:endParaRPr>
          </a:p>
          <a:p>
            <a:pPr indent="0" lvl="0" marL="0" rtl="0" algn="l">
              <a:spcBef>
                <a:spcPts val="0"/>
              </a:spcBef>
              <a:spcAft>
                <a:spcPts val="0"/>
              </a:spcAft>
              <a:buNone/>
            </a:pPr>
            <a:r>
              <a:t/>
            </a:r>
            <a:endParaRPr b="1" sz="1200">
              <a:solidFill>
                <a:schemeClr val="lt1"/>
              </a:solidFill>
            </a:endParaRPr>
          </a:p>
          <a:p>
            <a:pPr indent="0" lvl="0" marL="0" rtl="0" algn="l">
              <a:spcBef>
                <a:spcPts val="0"/>
              </a:spcBef>
              <a:spcAft>
                <a:spcPts val="0"/>
              </a:spcAft>
              <a:buNone/>
            </a:pPr>
            <a:r>
              <a:t/>
            </a:r>
            <a:endParaRPr b="1" i="1" sz="1300" u="sng">
              <a:solidFill>
                <a:schemeClr val="lt1"/>
              </a:solidFill>
            </a:endParaRPr>
          </a:p>
          <a:p>
            <a:pPr indent="0" lvl="0" marL="0" rtl="0" algn="l">
              <a:spcBef>
                <a:spcPts val="0"/>
              </a:spcBef>
              <a:spcAft>
                <a:spcPts val="0"/>
              </a:spcAft>
              <a:buNone/>
            </a:pPr>
            <a:r>
              <a:t/>
            </a:r>
            <a:endParaRPr b="1" sz="1800" u="sng">
              <a:solidFill>
                <a:schemeClr val="lt1"/>
              </a:solidFill>
            </a:endParaRPr>
          </a:p>
        </p:txBody>
      </p:sp>
      <p:pic>
        <p:nvPicPr>
          <p:cNvPr id="359" name="Google Shape;359;p52"/>
          <p:cNvPicPr preferRelativeResize="0"/>
          <p:nvPr/>
        </p:nvPicPr>
        <p:blipFill>
          <a:blip r:embed="rId7">
            <a:alphaModFix/>
          </a:blip>
          <a:stretch>
            <a:fillRect/>
          </a:stretch>
        </p:blipFill>
        <p:spPr>
          <a:xfrm>
            <a:off x="13450" y="3392800"/>
            <a:ext cx="9144001" cy="1793799"/>
          </a:xfrm>
          <a:prstGeom prst="rect">
            <a:avLst/>
          </a:prstGeom>
          <a:noFill/>
          <a:ln>
            <a:noFill/>
          </a:ln>
        </p:spPr>
      </p:pic>
      <p:sp>
        <p:nvSpPr>
          <p:cNvPr id="360" name="Google Shape;360;p52"/>
          <p:cNvSpPr/>
          <p:nvPr/>
        </p:nvSpPr>
        <p:spPr>
          <a:xfrm>
            <a:off x="3065350" y="4568875"/>
            <a:ext cx="806700" cy="236400"/>
          </a:xfrm>
          <a:prstGeom prst="flowChartAlternateProcess">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53"/>
          <p:cNvSpPr txBox="1"/>
          <p:nvPr/>
        </p:nvSpPr>
        <p:spPr>
          <a:xfrm>
            <a:off x="55450" y="13875"/>
            <a:ext cx="9060000" cy="741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Common.js</a:t>
            </a:r>
            <a:r>
              <a:rPr lang="en-GB" sz="4800">
                <a:latin typeface="Roboto"/>
                <a:ea typeface="Roboto"/>
                <a:cs typeface="Roboto"/>
                <a:sym typeface="Roboto"/>
              </a:rPr>
              <a:t> </a:t>
            </a:r>
            <a:r>
              <a:rPr lang="en-GB" sz="4800" u="sng">
                <a:solidFill>
                  <a:schemeClr val="lt1"/>
                </a:solidFill>
                <a:latin typeface="Roboto"/>
                <a:ea typeface="Roboto"/>
                <a:cs typeface="Roboto"/>
                <a:sym typeface="Roboto"/>
                <a:hlinkClick r:id="rId3">
                  <a:extLst>
                    <a:ext uri="{A12FA001-AC4F-418D-AE19-62706E023703}">
                      <ahyp:hlinkClr val="tx"/>
                    </a:ext>
                  </a:extLst>
                </a:hlinkClick>
              </a:rPr>
              <a:t>scripts</a:t>
            </a:r>
            <a:endParaRPr sz="4800">
              <a:solidFill>
                <a:schemeClr val="lt1"/>
              </a:solidFill>
              <a:latin typeface="Roboto"/>
              <a:ea typeface="Roboto"/>
              <a:cs typeface="Roboto"/>
              <a:sym typeface="Roboto"/>
            </a:endParaRPr>
          </a:p>
        </p:txBody>
      </p:sp>
      <p:sp>
        <p:nvSpPr>
          <p:cNvPr id="366" name="Google Shape;366;p53"/>
          <p:cNvSpPr txBox="1"/>
          <p:nvPr>
            <p:ph type="title"/>
          </p:nvPr>
        </p:nvSpPr>
        <p:spPr>
          <a:xfrm>
            <a:off x="488375" y="3799050"/>
            <a:ext cx="8124300" cy="134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b="1" sz="1800">
              <a:solidFill>
                <a:schemeClr val="lt1"/>
              </a:solidFill>
            </a:endParaRPr>
          </a:p>
          <a:p>
            <a:pPr indent="0" lvl="0" marL="0" rtl="0" algn="l">
              <a:spcBef>
                <a:spcPts val="0"/>
              </a:spcBef>
              <a:spcAft>
                <a:spcPts val="0"/>
              </a:spcAft>
              <a:buNone/>
            </a:pPr>
            <a:r>
              <a:rPr b="1" lang="en-GB" sz="1800">
                <a:solidFill>
                  <a:schemeClr val="lt1"/>
                </a:solidFill>
              </a:rPr>
              <a:t>3) Click on  </a:t>
            </a:r>
            <a:r>
              <a:rPr b="1" lang="en-GB" sz="1800" u="sng">
                <a:solidFill>
                  <a:schemeClr val="lt1"/>
                </a:solidFill>
                <a:hlinkClick r:id="rId4">
                  <a:extLst>
                    <a:ext uri="{A12FA001-AC4F-418D-AE19-62706E023703}">
                      <ahyp:hlinkClr val="tx"/>
                    </a:ext>
                  </a:extLst>
                </a:hlinkClick>
              </a:rPr>
              <a:t>[[User:Bargioni/UseAsRef.js]]</a:t>
            </a:r>
            <a:endParaRPr b="1" sz="1800">
              <a:solidFill>
                <a:schemeClr val="lt1"/>
              </a:solidFill>
            </a:endParaRPr>
          </a:p>
          <a:p>
            <a:pPr indent="0" lvl="0" marL="0" rtl="0" algn="l">
              <a:spcBef>
                <a:spcPts val="0"/>
              </a:spcBef>
              <a:spcAft>
                <a:spcPts val="0"/>
              </a:spcAft>
              <a:buNone/>
            </a:pPr>
            <a:r>
              <a:rPr b="1" lang="en-GB" sz="1800">
                <a:solidFill>
                  <a:schemeClr val="lt1"/>
                </a:solidFill>
              </a:rPr>
              <a:t>4) Click the “Install” button.</a:t>
            </a:r>
            <a:endParaRPr b="1" sz="1800">
              <a:solidFill>
                <a:schemeClr val="lt1"/>
              </a:solidFill>
            </a:endParaRPr>
          </a:p>
          <a:p>
            <a:pPr indent="0" lvl="0" marL="0" rtl="0" algn="l">
              <a:spcBef>
                <a:spcPts val="0"/>
              </a:spcBef>
              <a:spcAft>
                <a:spcPts val="0"/>
              </a:spcAft>
              <a:buNone/>
            </a:pPr>
            <a:r>
              <a:rPr b="1" lang="en-GB" sz="1800">
                <a:solidFill>
                  <a:schemeClr val="lt1"/>
                </a:solidFill>
              </a:rPr>
              <a:t>5) Go back to your common.js page and refresh/check it worked.</a:t>
            </a:r>
            <a:endParaRPr b="1" sz="1800">
              <a:solidFill>
                <a:schemeClr val="lt1"/>
              </a:solidFill>
            </a:endParaRPr>
          </a:p>
          <a:p>
            <a:pPr indent="0" lvl="0" marL="0" rtl="0" algn="l">
              <a:spcBef>
                <a:spcPts val="0"/>
              </a:spcBef>
              <a:spcAft>
                <a:spcPts val="0"/>
              </a:spcAft>
              <a:buNone/>
            </a:pPr>
            <a:r>
              <a:t/>
            </a:r>
            <a:endParaRPr b="1" sz="1800">
              <a:solidFill>
                <a:schemeClr val="lt1"/>
              </a:solidFill>
            </a:endParaRPr>
          </a:p>
          <a:p>
            <a:pPr indent="0" lvl="0" marL="0" rtl="0" algn="l">
              <a:spcBef>
                <a:spcPts val="0"/>
              </a:spcBef>
              <a:spcAft>
                <a:spcPts val="0"/>
              </a:spcAft>
              <a:buNone/>
            </a:pPr>
            <a:r>
              <a:t/>
            </a:r>
            <a:endParaRPr b="1" sz="1200">
              <a:solidFill>
                <a:schemeClr val="lt1"/>
              </a:solidFill>
            </a:endParaRPr>
          </a:p>
          <a:p>
            <a:pPr indent="0" lvl="0" marL="0" rtl="0" algn="l">
              <a:spcBef>
                <a:spcPts val="0"/>
              </a:spcBef>
              <a:spcAft>
                <a:spcPts val="0"/>
              </a:spcAft>
              <a:buNone/>
            </a:pPr>
            <a:r>
              <a:t/>
            </a:r>
            <a:endParaRPr b="1" i="1" sz="1300" u="sng">
              <a:solidFill>
                <a:schemeClr val="lt1"/>
              </a:solidFill>
            </a:endParaRPr>
          </a:p>
          <a:p>
            <a:pPr indent="0" lvl="0" marL="0" rtl="0" algn="l">
              <a:spcBef>
                <a:spcPts val="0"/>
              </a:spcBef>
              <a:spcAft>
                <a:spcPts val="0"/>
              </a:spcAft>
              <a:buNone/>
            </a:pPr>
            <a:r>
              <a:t/>
            </a:r>
            <a:endParaRPr b="1" sz="1800" u="sng">
              <a:solidFill>
                <a:schemeClr val="lt1"/>
              </a:solidFill>
            </a:endParaRPr>
          </a:p>
        </p:txBody>
      </p:sp>
      <p:pic>
        <p:nvPicPr>
          <p:cNvPr id="367" name="Google Shape;367;p53"/>
          <p:cNvPicPr preferRelativeResize="0"/>
          <p:nvPr/>
        </p:nvPicPr>
        <p:blipFill>
          <a:blip r:embed="rId5">
            <a:alphaModFix/>
          </a:blip>
          <a:stretch>
            <a:fillRect/>
          </a:stretch>
        </p:blipFill>
        <p:spPr>
          <a:xfrm>
            <a:off x="13450" y="755469"/>
            <a:ext cx="9144000" cy="1842562"/>
          </a:xfrm>
          <a:prstGeom prst="rect">
            <a:avLst/>
          </a:prstGeom>
          <a:noFill/>
          <a:ln>
            <a:noFill/>
          </a:ln>
        </p:spPr>
      </p:pic>
      <p:sp>
        <p:nvSpPr>
          <p:cNvPr id="368" name="Google Shape;368;p53"/>
          <p:cNvSpPr/>
          <p:nvPr/>
        </p:nvSpPr>
        <p:spPr>
          <a:xfrm>
            <a:off x="3144575" y="2269875"/>
            <a:ext cx="1675500" cy="200700"/>
          </a:xfrm>
          <a:prstGeom prst="flowChartAlternateProcess">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69" name="Google Shape;369;p53"/>
          <p:cNvPicPr preferRelativeResize="0"/>
          <p:nvPr/>
        </p:nvPicPr>
        <p:blipFill>
          <a:blip r:embed="rId6">
            <a:alphaModFix/>
          </a:blip>
          <a:stretch>
            <a:fillRect/>
          </a:stretch>
        </p:blipFill>
        <p:spPr>
          <a:xfrm>
            <a:off x="159338" y="2688945"/>
            <a:ext cx="8258175" cy="1019175"/>
          </a:xfrm>
          <a:prstGeom prst="rect">
            <a:avLst/>
          </a:prstGeom>
          <a:noFill/>
          <a:ln>
            <a:noFill/>
          </a:ln>
        </p:spPr>
      </p:pic>
      <p:sp>
        <p:nvSpPr>
          <p:cNvPr id="370" name="Google Shape;370;p53"/>
          <p:cNvSpPr/>
          <p:nvPr/>
        </p:nvSpPr>
        <p:spPr>
          <a:xfrm>
            <a:off x="6690475" y="2815395"/>
            <a:ext cx="753300" cy="317700"/>
          </a:xfrm>
          <a:prstGeom prst="flowChartAlternateProcess">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7"/>
          <p:cNvSpPr txBox="1"/>
          <p:nvPr>
            <p:ph type="title"/>
          </p:nvPr>
        </p:nvSpPr>
        <p:spPr>
          <a:xfrm>
            <a:off x="0" y="0"/>
            <a:ext cx="8520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lt1"/>
                </a:solidFill>
                <a:latin typeface="Roboto"/>
                <a:ea typeface="Roboto"/>
                <a:cs typeface="Roboto"/>
                <a:sym typeface="Roboto"/>
              </a:rPr>
              <a:t>Wikidata </a:t>
            </a:r>
            <a:r>
              <a:rPr lang="en-GB" sz="3600">
                <a:solidFill>
                  <a:schemeClr val="lt1"/>
                </a:solidFill>
                <a:latin typeface="Roboto"/>
                <a:ea typeface="Roboto"/>
                <a:cs typeface="Roboto"/>
                <a:sym typeface="Roboto"/>
              </a:rPr>
              <a:t>is a </a:t>
            </a:r>
            <a:r>
              <a:rPr lang="en-GB" sz="3600">
                <a:solidFill>
                  <a:schemeClr val="lt1"/>
                </a:solidFill>
                <a:latin typeface="Roboto"/>
                <a:ea typeface="Roboto"/>
                <a:cs typeface="Roboto"/>
                <a:sym typeface="Roboto"/>
              </a:rPr>
              <a:t>sister project</a:t>
            </a:r>
            <a:endParaRPr sz="3600">
              <a:solidFill>
                <a:schemeClr val="lt1"/>
              </a:solidFill>
              <a:latin typeface="Roboto"/>
              <a:ea typeface="Roboto"/>
              <a:cs typeface="Roboto"/>
              <a:sym typeface="Roboto"/>
            </a:endParaRPr>
          </a:p>
        </p:txBody>
      </p:sp>
      <p:pic>
        <p:nvPicPr>
          <p:cNvPr id="118" name="Google Shape;118;p27"/>
          <p:cNvPicPr preferRelativeResize="0"/>
          <p:nvPr/>
        </p:nvPicPr>
        <p:blipFill>
          <a:blip r:embed="rId3">
            <a:alphaModFix/>
          </a:blip>
          <a:stretch>
            <a:fillRect/>
          </a:stretch>
        </p:blipFill>
        <p:spPr>
          <a:xfrm>
            <a:off x="152400" y="572700"/>
            <a:ext cx="4265999" cy="4265999"/>
          </a:xfrm>
          <a:prstGeom prst="rect">
            <a:avLst/>
          </a:prstGeom>
          <a:noFill/>
          <a:ln>
            <a:noFill/>
          </a:ln>
        </p:spPr>
      </p:pic>
      <p:sp>
        <p:nvSpPr>
          <p:cNvPr id="119" name="Google Shape;119;p27"/>
          <p:cNvSpPr txBox="1"/>
          <p:nvPr/>
        </p:nvSpPr>
        <p:spPr>
          <a:xfrm>
            <a:off x="42150" y="4838700"/>
            <a:ext cx="91020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u="sng">
                <a:solidFill>
                  <a:schemeClr val="lt1"/>
                </a:solidFill>
                <a:latin typeface="Roboto"/>
                <a:ea typeface="Roboto"/>
                <a:cs typeface="Roboto"/>
                <a:sym typeface="Roboto"/>
                <a:hlinkClick r:id="rId4">
                  <a:extLst>
                    <a:ext uri="{A12FA001-AC4F-418D-AE19-62706E023703}">
                      <ahyp:hlinkClr val="tx"/>
                    </a:ext>
                  </a:extLst>
                </a:hlinkClick>
              </a:rPr>
              <a:t>Wikimedia logo family complete 2023</a:t>
            </a:r>
            <a:r>
              <a:rPr lang="en-GB" sz="800">
                <a:solidFill>
                  <a:schemeClr val="lt1"/>
                </a:solidFill>
                <a:latin typeface="Roboto"/>
                <a:ea typeface="Roboto"/>
                <a:cs typeface="Roboto"/>
                <a:sym typeface="Roboto"/>
              </a:rPr>
              <a:t> by Wikimedia Foundation, </a:t>
            </a:r>
            <a:r>
              <a:rPr lang="en-GB" sz="800" u="sng">
                <a:solidFill>
                  <a:schemeClr val="lt1"/>
                </a:solidFill>
                <a:latin typeface="Roboto"/>
                <a:ea typeface="Roboto"/>
                <a:cs typeface="Roboto"/>
                <a:sym typeface="Roboto"/>
                <a:hlinkClick r:id="rId5">
                  <a:extLst>
                    <a:ext uri="{A12FA001-AC4F-418D-AE19-62706E023703}">
                      <ahyp:hlinkClr val="tx"/>
                    </a:ext>
                  </a:extLst>
                </a:hlinkClick>
              </a:rPr>
              <a:t>CC BY-SA 3.0</a:t>
            </a:r>
            <a:r>
              <a:rPr lang="en-GB" sz="800">
                <a:solidFill>
                  <a:schemeClr val="lt1"/>
                </a:solidFill>
                <a:latin typeface="Roboto"/>
                <a:ea typeface="Roboto"/>
                <a:cs typeface="Roboto"/>
                <a:sym typeface="Roboto"/>
              </a:rPr>
              <a:t>, via Wikimedia Commons</a:t>
            </a:r>
            <a:endParaRPr sz="800">
              <a:solidFill>
                <a:schemeClr val="lt1"/>
              </a:solidFill>
              <a:latin typeface="Roboto"/>
              <a:ea typeface="Roboto"/>
              <a:cs typeface="Roboto"/>
              <a:sym typeface="Roboto"/>
            </a:endParaRPr>
          </a:p>
        </p:txBody>
      </p:sp>
      <p:sp>
        <p:nvSpPr>
          <p:cNvPr id="120" name="Google Shape;120;p27"/>
          <p:cNvSpPr/>
          <p:nvPr/>
        </p:nvSpPr>
        <p:spPr>
          <a:xfrm>
            <a:off x="1918350" y="3971450"/>
            <a:ext cx="734100" cy="708300"/>
          </a:xfrm>
          <a:prstGeom prst="flowChartAlternateProcess">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1" name="Google Shape;121;p27"/>
          <p:cNvSpPr txBox="1"/>
          <p:nvPr/>
        </p:nvSpPr>
        <p:spPr>
          <a:xfrm>
            <a:off x="4861225" y="898850"/>
            <a:ext cx="4128300" cy="3724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300">
                <a:solidFill>
                  <a:schemeClr val="lt1"/>
                </a:solidFill>
              </a:rPr>
              <a:t>Wikidata</a:t>
            </a:r>
            <a:r>
              <a:rPr lang="en-GB" sz="2300">
                <a:solidFill>
                  <a:schemeClr val="lt1"/>
                </a:solidFill>
              </a:rPr>
              <a:t> is a </a:t>
            </a:r>
            <a:r>
              <a:rPr b="1" lang="en-GB" sz="2300">
                <a:solidFill>
                  <a:schemeClr val="lt1"/>
                </a:solidFill>
              </a:rPr>
              <a:t>Wikimedia </a:t>
            </a:r>
            <a:r>
              <a:rPr lang="en-GB" sz="2300">
                <a:solidFill>
                  <a:schemeClr val="lt1"/>
                </a:solidFill>
              </a:rPr>
              <a:t>project to create an open and collaborative database.</a:t>
            </a:r>
            <a:endParaRPr sz="2300">
              <a:solidFill>
                <a:schemeClr val="lt1"/>
              </a:solidFill>
            </a:endParaRPr>
          </a:p>
          <a:p>
            <a:pPr indent="0" lvl="0" marL="0" rtl="0" algn="l">
              <a:spcBef>
                <a:spcPts val="0"/>
              </a:spcBef>
              <a:spcAft>
                <a:spcPts val="0"/>
              </a:spcAft>
              <a:buNone/>
            </a:pPr>
            <a:r>
              <a:t/>
            </a:r>
            <a:endParaRPr sz="2300">
              <a:solidFill>
                <a:schemeClr val="lt1"/>
              </a:solidFill>
            </a:endParaRPr>
          </a:p>
          <a:p>
            <a:pPr indent="0" lvl="0" marL="0" rtl="0" algn="l">
              <a:spcBef>
                <a:spcPts val="0"/>
              </a:spcBef>
              <a:spcAft>
                <a:spcPts val="0"/>
              </a:spcAft>
              <a:buNone/>
            </a:pPr>
            <a:r>
              <a:rPr lang="en-GB" sz="2300">
                <a:solidFill>
                  <a:schemeClr val="lt1"/>
                </a:solidFill>
              </a:rPr>
              <a:t>It stores relational statements about entities.</a:t>
            </a:r>
            <a:endParaRPr sz="2300">
              <a:solidFill>
                <a:schemeClr val="lt1"/>
              </a:solidFill>
            </a:endParaRPr>
          </a:p>
          <a:p>
            <a:pPr indent="0" lvl="0" marL="0" rtl="0" algn="l">
              <a:spcBef>
                <a:spcPts val="0"/>
              </a:spcBef>
              <a:spcAft>
                <a:spcPts val="0"/>
              </a:spcAft>
              <a:buNone/>
            </a:pPr>
            <a:r>
              <a:t/>
            </a:r>
            <a:endParaRPr sz="2300">
              <a:solidFill>
                <a:schemeClr val="lt1"/>
              </a:solidFill>
            </a:endParaRPr>
          </a:p>
          <a:p>
            <a:pPr indent="0" lvl="0" marL="0" rtl="0" algn="l">
              <a:spcBef>
                <a:spcPts val="0"/>
              </a:spcBef>
              <a:spcAft>
                <a:spcPts val="0"/>
              </a:spcAft>
              <a:buNone/>
            </a:pPr>
            <a:r>
              <a:rPr lang="en-GB" sz="2300">
                <a:solidFill>
                  <a:schemeClr val="lt1"/>
                </a:solidFill>
              </a:rPr>
              <a:t>Interwiki links associate with the pages on the Wikimedia projects that describe entities.</a:t>
            </a:r>
            <a:endParaRPr sz="2400">
              <a:solidFill>
                <a:schemeClr val="lt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54"/>
          <p:cNvSpPr txBox="1"/>
          <p:nvPr/>
        </p:nvSpPr>
        <p:spPr>
          <a:xfrm>
            <a:off x="0" y="4820400"/>
            <a:ext cx="91440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900" u="sng">
                <a:solidFill>
                  <a:schemeClr val="lt1"/>
                </a:solidFill>
                <a:latin typeface="Roboto"/>
                <a:ea typeface="Roboto"/>
                <a:cs typeface="Roboto"/>
                <a:sym typeface="Roboto"/>
                <a:hlinkClick r:id="rId3">
                  <a:extLst>
                    <a:ext uri="{A12FA001-AC4F-418D-AE19-62706E023703}">
                      <ahyp:hlinkClr val="tx"/>
                    </a:ext>
                  </a:extLst>
                </a:hlinkClick>
              </a:rPr>
              <a:t>Wikidata logo</a:t>
            </a:r>
            <a:r>
              <a:rPr lang="en-GB" sz="900">
                <a:solidFill>
                  <a:schemeClr val="lt1"/>
                </a:solidFill>
                <a:latin typeface="Roboto"/>
                <a:ea typeface="Roboto"/>
                <a:cs typeface="Roboto"/>
                <a:sym typeface="Roboto"/>
              </a:rPr>
              <a:t>, Wikimedia Foundation  </a:t>
            </a:r>
            <a:r>
              <a:rPr lang="en-GB" sz="900" u="sng">
                <a:solidFill>
                  <a:schemeClr val="lt1"/>
                </a:solidFill>
                <a:latin typeface="Roboto"/>
                <a:ea typeface="Roboto"/>
                <a:cs typeface="Roboto"/>
                <a:sym typeface="Roboto"/>
                <a:hlinkClick r:id="rId4">
                  <a:extLst>
                    <a:ext uri="{A12FA001-AC4F-418D-AE19-62706E023703}">
                      <ahyp:hlinkClr val="tx"/>
                    </a:ext>
                  </a:extLst>
                </a:hlinkClick>
              </a:rPr>
              <a:t>CC0</a:t>
            </a:r>
            <a:r>
              <a:rPr lang="en-GB" sz="900">
                <a:solidFill>
                  <a:schemeClr val="lt1"/>
                </a:solidFill>
                <a:latin typeface="Roboto"/>
                <a:ea typeface="Roboto"/>
                <a:cs typeface="Roboto"/>
                <a:sym typeface="Roboto"/>
              </a:rPr>
              <a:t> via Wikicommons</a:t>
            </a:r>
            <a:endParaRPr sz="900">
              <a:solidFill>
                <a:schemeClr val="lt1"/>
              </a:solidFill>
              <a:latin typeface="Roboto"/>
              <a:ea typeface="Roboto"/>
              <a:cs typeface="Roboto"/>
              <a:sym typeface="Roboto"/>
            </a:endParaRPr>
          </a:p>
        </p:txBody>
      </p:sp>
      <p:sp>
        <p:nvSpPr>
          <p:cNvPr id="376" name="Google Shape;376;p54"/>
          <p:cNvSpPr txBox="1"/>
          <p:nvPr>
            <p:ph type="title"/>
          </p:nvPr>
        </p:nvSpPr>
        <p:spPr>
          <a:xfrm>
            <a:off x="311700" y="0"/>
            <a:ext cx="8520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lt1"/>
                </a:solidFill>
                <a:latin typeface="Roboto"/>
                <a:ea typeface="Roboto"/>
                <a:cs typeface="Roboto"/>
                <a:sym typeface="Roboto"/>
              </a:rPr>
              <a:t>Presentation outline</a:t>
            </a:r>
            <a:endParaRPr sz="3600">
              <a:solidFill>
                <a:schemeClr val="lt1"/>
              </a:solidFill>
              <a:latin typeface="Roboto"/>
              <a:ea typeface="Roboto"/>
              <a:cs typeface="Roboto"/>
              <a:sym typeface="Roboto"/>
            </a:endParaRPr>
          </a:p>
        </p:txBody>
      </p:sp>
      <p:sp>
        <p:nvSpPr>
          <p:cNvPr id="377" name="Google Shape;377;p54"/>
          <p:cNvSpPr txBox="1"/>
          <p:nvPr/>
        </p:nvSpPr>
        <p:spPr>
          <a:xfrm>
            <a:off x="3167425" y="909750"/>
            <a:ext cx="5919900" cy="2535900"/>
          </a:xfrm>
          <a:prstGeom prst="rect">
            <a:avLst/>
          </a:prstGeom>
          <a:noFill/>
          <a:ln>
            <a:noFill/>
          </a:ln>
        </p:spPr>
        <p:txBody>
          <a:bodyPr anchorCtr="0" anchor="t" bIns="91425" lIns="91425" spcFirstLastPara="1" rIns="91425" wrap="square" tIns="91425">
            <a:spAutoFit/>
          </a:bodyPr>
          <a:lstStyle/>
          <a:p>
            <a:pPr indent="0" lvl="0" marL="360001" rtl="0" algn="l">
              <a:lnSpc>
                <a:spcPct val="115000"/>
              </a:lnSpc>
              <a:spcBef>
                <a:spcPts val="0"/>
              </a:spcBef>
              <a:spcAft>
                <a:spcPts val="0"/>
              </a:spcAft>
              <a:buNone/>
            </a:pPr>
            <a:r>
              <a:rPr lang="en-GB" sz="2500">
                <a:solidFill>
                  <a:schemeClr val="lt1"/>
                </a:solidFill>
                <a:latin typeface="Roboto"/>
                <a:ea typeface="Roboto"/>
                <a:cs typeface="Roboto"/>
                <a:sym typeface="Roboto"/>
              </a:rPr>
              <a:t>Basic introduction - What is Wikidata?</a:t>
            </a:r>
            <a:endParaRPr sz="25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t/>
            </a:r>
            <a:endParaRPr sz="25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rPr lang="en-GB" sz="2500">
                <a:solidFill>
                  <a:schemeClr val="lt1"/>
                </a:solidFill>
                <a:latin typeface="Roboto"/>
                <a:ea typeface="Roboto"/>
                <a:cs typeface="Roboto"/>
                <a:sym typeface="Roboto"/>
              </a:rPr>
              <a:t>Wikidata preferences &amp; gadgets</a:t>
            </a:r>
            <a:endParaRPr sz="25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t/>
            </a:r>
            <a:endParaRPr sz="25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rPr lang="en-GB" sz="2500">
                <a:solidFill>
                  <a:schemeClr val="lt1"/>
                </a:solidFill>
                <a:latin typeface="Roboto"/>
                <a:ea typeface="Roboto"/>
                <a:cs typeface="Roboto"/>
                <a:sym typeface="Roboto"/>
              </a:rPr>
              <a:t>Wikidata editing resources &amp; demos</a:t>
            </a:r>
            <a:endParaRPr sz="2500">
              <a:solidFill>
                <a:schemeClr val="lt1"/>
              </a:solidFill>
              <a:latin typeface="Roboto"/>
              <a:ea typeface="Roboto"/>
              <a:cs typeface="Roboto"/>
              <a:sym typeface="Roboto"/>
            </a:endParaRPr>
          </a:p>
          <a:p>
            <a:pPr indent="0" lvl="0" marL="0" rtl="0" algn="l">
              <a:spcBef>
                <a:spcPts val="0"/>
              </a:spcBef>
              <a:spcAft>
                <a:spcPts val="0"/>
              </a:spcAft>
              <a:buNone/>
            </a:pPr>
            <a:r>
              <a:t/>
            </a:r>
            <a:endParaRPr sz="900">
              <a:solidFill>
                <a:schemeClr val="dk1"/>
              </a:solidFill>
            </a:endParaRPr>
          </a:p>
        </p:txBody>
      </p:sp>
      <p:sp>
        <p:nvSpPr>
          <p:cNvPr id="378" name="Google Shape;378;p54"/>
          <p:cNvSpPr txBox="1"/>
          <p:nvPr/>
        </p:nvSpPr>
        <p:spPr>
          <a:xfrm>
            <a:off x="1698300" y="3555825"/>
            <a:ext cx="6770400" cy="1154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2100">
              <a:solidFill>
                <a:schemeClr val="lt1"/>
              </a:solidFill>
            </a:endParaRPr>
          </a:p>
          <a:p>
            <a:pPr indent="0" lvl="0" marL="0" rtl="0" algn="l">
              <a:spcBef>
                <a:spcPts val="0"/>
              </a:spcBef>
              <a:spcAft>
                <a:spcPts val="0"/>
              </a:spcAft>
              <a:buNone/>
            </a:pPr>
            <a:r>
              <a:rPr lang="en-GB" sz="2100">
                <a:solidFill>
                  <a:schemeClr val="lt1"/>
                </a:solidFill>
              </a:rPr>
              <a:t>Get this presentation here: </a:t>
            </a:r>
            <a:r>
              <a:rPr b="1" lang="en-GB" sz="2100" u="sng">
                <a:solidFill>
                  <a:schemeClr val="lt1"/>
                </a:solidFill>
                <a:hlinkClick r:id="rId5">
                  <a:extLst>
                    <a:ext uri="{A12FA001-AC4F-418D-AE19-62706E023703}">
                      <ahyp:hlinkClr val="tx"/>
                    </a:ext>
                  </a:extLst>
                </a:hlinkClick>
              </a:rPr>
              <a:t>https://bit.ly/4vXQSit</a:t>
            </a:r>
            <a:endParaRPr b="1" sz="2100">
              <a:solidFill>
                <a:schemeClr val="lt1"/>
              </a:solidFill>
            </a:endParaRPr>
          </a:p>
          <a:p>
            <a:pPr indent="0" lvl="0" marL="0" rtl="0" algn="l">
              <a:spcBef>
                <a:spcPts val="0"/>
              </a:spcBef>
              <a:spcAft>
                <a:spcPts val="0"/>
              </a:spcAft>
              <a:buClr>
                <a:schemeClr val="dk1"/>
              </a:buClr>
              <a:buSzPts val="1100"/>
              <a:buFont typeface="Arial"/>
              <a:buNone/>
            </a:pPr>
            <a:r>
              <a:rPr lang="en-GB" sz="2100">
                <a:solidFill>
                  <a:schemeClr val="lt1"/>
                </a:solidFill>
              </a:rPr>
              <a:t>Note: All underlined words in slides are links!</a:t>
            </a:r>
            <a:endParaRPr b="1" sz="2100">
              <a:solidFill>
                <a:schemeClr val="lt1"/>
              </a:solidFill>
            </a:endParaRPr>
          </a:p>
        </p:txBody>
      </p:sp>
      <p:sp>
        <p:nvSpPr>
          <p:cNvPr id="379" name="Google Shape;379;p54"/>
          <p:cNvSpPr txBox="1"/>
          <p:nvPr/>
        </p:nvSpPr>
        <p:spPr>
          <a:xfrm>
            <a:off x="0" y="4820400"/>
            <a:ext cx="91440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900" u="sng">
                <a:solidFill>
                  <a:schemeClr val="lt1"/>
                </a:solidFill>
                <a:latin typeface="Roboto"/>
                <a:ea typeface="Roboto"/>
                <a:cs typeface="Roboto"/>
                <a:sym typeface="Roboto"/>
                <a:hlinkClick r:id="rId6">
                  <a:extLst>
                    <a:ext uri="{A12FA001-AC4F-418D-AE19-62706E023703}">
                      <ahyp:hlinkClr val="tx"/>
                    </a:ext>
                  </a:extLst>
                </a:hlinkClick>
              </a:rPr>
              <a:t>Wikidata logo</a:t>
            </a:r>
            <a:r>
              <a:rPr lang="en-GB" sz="900">
                <a:solidFill>
                  <a:schemeClr val="lt1"/>
                </a:solidFill>
                <a:latin typeface="Roboto"/>
                <a:ea typeface="Roboto"/>
                <a:cs typeface="Roboto"/>
                <a:sym typeface="Roboto"/>
              </a:rPr>
              <a:t>, Wikimedia Foundation  </a:t>
            </a:r>
            <a:r>
              <a:rPr lang="en-GB" sz="900" u="sng">
                <a:solidFill>
                  <a:schemeClr val="lt1"/>
                </a:solidFill>
                <a:latin typeface="Roboto"/>
                <a:ea typeface="Roboto"/>
                <a:cs typeface="Roboto"/>
                <a:sym typeface="Roboto"/>
                <a:hlinkClick r:id="rId7">
                  <a:extLst>
                    <a:ext uri="{A12FA001-AC4F-418D-AE19-62706E023703}">
                      <ahyp:hlinkClr val="tx"/>
                    </a:ext>
                  </a:extLst>
                </a:hlinkClick>
              </a:rPr>
              <a:t>CC0</a:t>
            </a:r>
            <a:r>
              <a:rPr lang="en-GB" sz="900">
                <a:solidFill>
                  <a:schemeClr val="lt1"/>
                </a:solidFill>
                <a:latin typeface="Roboto"/>
                <a:ea typeface="Roboto"/>
                <a:cs typeface="Roboto"/>
                <a:sym typeface="Roboto"/>
              </a:rPr>
              <a:t> via Wikicommons</a:t>
            </a:r>
            <a:endParaRPr sz="900">
              <a:solidFill>
                <a:schemeClr val="lt1"/>
              </a:solidFill>
              <a:latin typeface="Roboto"/>
              <a:ea typeface="Roboto"/>
              <a:cs typeface="Roboto"/>
              <a:sym typeface="Roboto"/>
            </a:endParaRPr>
          </a:p>
        </p:txBody>
      </p:sp>
      <p:pic>
        <p:nvPicPr>
          <p:cNvPr id="380" name="Google Shape;380;p54"/>
          <p:cNvPicPr preferRelativeResize="0"/>
          <p:nvPr/>
        </p:nvPicPr>
        <p:blipFill>
          <a:blip r:embed="rId8">
            <a:alphaModFix/>
          </a:blip>
          <a:stretch>
            <a:fillRect/>
          </a:stretch>
        </p:blipFill>
        <p:spPr>
          <a:xfrm>
            <a:off x="164525" y="711725"/>
            <a:ext cx="3148450" cy="2931951"/>
          </a:xfrm>
          <a:prstGeom prst="rect">
            <a:avLst/>
          </a:prstGeom>
          <a:noFill/>
          <a:ln>
            <a:noFill/>
          </a:ln>
        </p:spPr>
      </p:pic>
      <p:sp>
        <p:nvSpPr>
          <p:cNvPr id="381" name="Google Shape;381;p54"/>
          <p:cNvSpPr/>
          <p:nvPr/>
        </p:nvSpPr>
        <p:spPr>
          <a:xfrm>
            <a:off x="3440425" y="2650225"/>
            <a:ext cx="5391900" cy="572700"/>
          </a:xfrm>
          <a:prstGeom prst="flowChartAlternateProcess">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55"/>
          <p:cNvSpPr txBox="1"/>
          <p:nvPr/>
        </p:nvSpPr>
        <p:spPr>
          <a:xfrm>
            <a:off x="0" y="13875"/>
            <a:ext cx="9144000" cy="86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Helpful resources</a:t>
            </a:r>
            <a:endParaRPr sz="4800">
              <a:solidFill>
                <a:schemeClr val="lt1"/>
              </a:solidFill>
              <a:latin typeface="Roboto"/>
              <a:ea typeface="Roboto"/>
              <a:cs typeface="Roboto"/>
              <a:sym typeface="Roboto"/>
            </a:endParaRPr>
          </a:p>
        </p:txBody>
      </p:sp>
      <p:sp>
        <p:nvSpPr>
          <p:cNvPr id="387" name="Google Shape;387;p55"/>
          <p:cNvSpPr txBox="1"/>
          <p:nvPr/>
        </p:nvSpPr>
        <p:spPr>
          <a:xfrm>
            <a:off x="2349900" y="880275"/>
            <a:ext cx="6794100" cy="4191600"/>
          </a:xfrm>
          <a:prstGeom prst="rect">
            <a:avLst/>
          </a:prstGeom>
          <a:noFill/>
          <a:ln>
            <a:noFill/>
          </a:ln>
        </p:spPr>
        <p:txBody>
          <a:bodyPr anchorCtr="0" anchor="t" bIns="91425" lIns="91425" spcFirstLastPara="1" rIns="91425" wrap="square" tIns="91425">
            <a:noAutofit/>
          </a:bodyPr>
          <a:lstStyle/>
          <a:p>
            <a:pPr indent="0" lvl="0" marL="180000" rtl="0" algn="l">
              <a:lnSpc>
                <a:spcPct val="115000"/>
              </a:lnSpc>
              <a:spcBef>
                <a:spcPts val="0"/>
              </a:spcBef>
              <a:spcAft>
                <a:spcPts val="0"/>
              </a:spcAft>
              <a:buNone/>
            </a:pPr>
            <a:r>
              <a:rPr lang="en-GB" sz="2400" u="sng">
                <a:solidFill>
                  <a:schemeClr val="lt1"/>
                </a:solidFill>
                <a:latin typeface="Roboto"/>
                <a:ea typeface="Roboto"/>
                <a:cs typeface="Roboto"/>
                <a:sym typeface="Roboto"/>
                <a:hlinkClick r:id="rId3">
                  <a:extLst>
                    <a:ext uri="{A12FA001-AC4F-418D-AE19-62706E023703}">
                      <ahyp:hlinkClr val="tx"/>
                    </a:ext>
                  </a:extLst>
                </a:hlinkClick>
              </a:rPr>
              <a:t>Learnwikidata.net</a:t>
            </a:r>
            <a:r>
              <a:rPr lang="en-GB" sz="2400">
                <a:solidFill>
                  <a:schemeClr val="lt1"/>
                </a:solidFill>
                <a:latin typeface="Roboto"/>
                <a:ea typeface="Roboto"/>
                <a:cs typeface="Roboto"/>
                <a:sym typeface="Roboto"/>
              </a:rPr>
              <a:t> (video)</a:t>
            </a:r>
            <a:endParaRPr sz="2400">
              <a:solidFill>
                <a:schemeClr val="lt1"/>
              </a:solidFill>
              <a:latin typeface="Roboto"/>
              <a:ea typeface="Roboto"/>
              <a:cs typeface="Roboto"/>
              <a:sym typeface="Roboto"/>
            </a:endParaRPr>
          </a:p>
          <a:p>
            <a:pPr indent="0" lvl="0" marL="899999" rtl="0" algn="l">
              <a:lnSpc>
                <a:spcPct val="115000"/>
              </a:lnSpc>
              <a:spcBef>
                <a:spcPts val="0"/>
              </a:spcBef>
              <a:spcAft>
                <a:spcPts val="0"/>
              </a:spcAft>
              <a:buNone/>
            </a:pPr>
            <a:r>
              <a:rPr lang="en-GB" sz="2400" u="sng">
                <a:solidFill>
                  <a:schemeClr val="lt1"/>
                </a:solidFill>
                <a:latin typeface="Roboto"/>
                <a:ea typeface="Roboto"/>
                <a:cs typeface="Roboto"/>
                <a:sym typeface="Roboto"/>
                <a:hlinkClick r:id="rId4">
                  <a:extLst>
                    <a:ext uri="{A12FA001-AC4F-418D-AE19-62706E023703}">
                      <ahyp:hlinkClr val="tx"/>
                    </a:ext>
                  </a:extLst>
                </a:hlinkClick>
              </a:rPr>
              <a:t>Wikidata for collectors</a:t>
            </a:r>
            <a:endParaRPr sz="2400">
              <a:solidFill>
                <a:schemeClr val="lt1"/>
              </a:solidFill>
              <a:latin typeface="Roboto"/>
              <a:ea typeface="Roboto"/>
              <a:cs typeface="Roboto"/>
              <a:sym typeface="Roboto"/>
            </a:endParaRPr>
          </a:p>
          <a:p>
            <a:pPr indent="0" lvl="0" marL="990001" marR="38100" rtl="0" algn="l">
              <a:lnSpc>
                <a:spcPct val="128571"/>
              </a:lnSpc>
              <a:spcBef>
                <a:spcPts val="0"/>
              </a:spcBef>
              <a:spcAft>
                <a:spcPts val="0"/>
              </a:spcAft>
              <a:buNone/>
            </a:pPr>
            <a:r>
              <a:rPr lang="en-GB" sz="2400" u="sng">
                <a:solidFill>
                  <a:schemeClr val="lt1"/>
                </a:solidFill>
                <a:latin typeface="Roboto"/>
                <a:ea typeface="Roboto"/>
                <a:cs typeface="Roboto"/>
                <a:sym typeface="Roboto"/>
                <a:hlinkClick r:id="rId5">
                  <a:extLst>
                    <a:ext uri="{A12FA001-AC4F-418D-AE19-62706E023703}">
                      <ahyp:hlinkClr val="tx"/>
                    </a:ext>
                  </a:extLst>
                </a:hlinkClick>
              </a:rPr>
              <a:t>Wikidata para coleccionistas</a:t>
            </a:r>
            <a:endParaRPr sz="2400">
              <a:solidFill>
                <a:schemeClr val="lt1"/>
              </a:solidFill>
            </a:endParaRPr>
          </a:p>
          <a:p>
            <a:pPr indent="0" lvl="0" marL="990001" marR="38100" rtl="0" algn="l">
              <a:lnSpc>
                <a:spcPct val="128571"/>
              </a:lnSpc>
              <a:spcBef>
                <a:spcPts val="0"/>
              </a:spcBef>
              <a:spcAft>
                <a:spcPts val="0"/>
              </a:spcAft>
              <a:buNone/>
            </a:pPr>
            <a:r>
              <a:rPr lang="en-GB" sz="2400" u="sng">
                <a:solidFill>
                  <a:schemeClr val="lt1"/>
                </a:solidFill>
                <a:latin typeface="Roboto"/>
                <a:ea typeface="Roboto"/>
                <a:cs typeface="Roboto"/>
                <a:sym typeface="Roboto"/>
                <a:hlinkClick r:id="rId6">
                  <a:extLst>
                    <a:ext uri="{A12FA001-AC4F-418D-AE19-62706E023703}">
                      <ahyp:hlinkClr val="tx"/>
                    </a:ext>
                  </a:extLst>
                </a:hlinkClick>
              </a:rPr>
              <a:t>Wikidata main page</a:t>
            </a:r>
            <a:endParaRPr sz="2400">
              <a:solidFill>
                <a:schemeClr val="lt1"/>
              </a:solidFill>
              <a:latin typeface="Roboto"/>
              <a:ea typeface="Roboto"/>
              <a:cs typeface="Roboto"/>
              <a:sym typeface="Roboto"/>
            </a:endParaRPr>
          </a:p>
          <a:p>
            <a:pPr indent="0" lvl="0" marL="899999" rtl="0" algn="l">
              <a:lnSpc>
                <a:spcPct val="115000"/>
              </a:lnSpc>
              <a:spcBef>
                <a:spcPts val="0"/>
              </a:spcBef>
              <a:spcAft>
                <a:spcPts val="0"/>
              </a:spcAft>
              <a:buNone/>
            </a:pPr>
            <a:r>
              <a:rPr lang="en-GB" sz="2400" u="sng">
                <a:solidFill>
                  <a:schemeClr val="lt1"/>
                </a:solidFill>
                <a:latin typeface="Roboto"/>
                <a:ea typeface="Roboto"/>
                <a:cs typeface="Roboto"/>
                <a:sym typeface="Roboto"/>
                <a:hlinkClick r:id="rId7">
                  <a:extLst>
                    <a:ext uri="{A12FA001-AC4F-418D-AE19-62706E023703}">
                      <ahyp:hlinkClr val="tx"/>
                    </a:ext>
                  </a:extLst>
                </a:hlinkClick>
              </a:rPr>
              <a:t>Wikidata tours</a:t>
            </a:r>
            <a:endParaRPr sz="2400">
              <a:solidFill>
                <a:schemeClr val="lt1"/>
              </a:solidFill>
              <a:latin typeface="Roboto"/>
              <a:ea typeface="Roboto"/>
              <a:cs typeface="Roboto"/>
              <a:sym typeface="Roboto"/>
            </a:endParaRPr>
          </a:p>
          <a:p>
            <a:pPr indent="0" lvl="0" marL="810000" rtl="0" algn="l">
              <a:lnSpc>
                <a:spcPct val="115000"/>
              </a:lnSpc>
              <a:spcBef>
                <a:spcPts val="0"/>
              </a:spcBef>
              <a:spcAft>
                <a:spcPts val="0"/>
              </a:spcAft>
              <a:buNone/>
            </a:pPr>
            <a:r>
              <a:rPr lang="en-GB" sz="2400" u="sng">
                <a:solidFill>
                  <a:schemeClr val="lt1"/>
                </a:solidFill>
                <a:latin typeface="Roboto"/>
                <a:ea typeface="Roboto"/>
                <a:cs typeface="Roboto"/>
                <a:sym typeface="Roboto"/>
                <a:hlinkClick r:id="rId8">
                  <a:extLst>
                    <a:ext uri="{A12FA001-AC4F-418D-AE19-62706E023703}">
                      <ahyp:hlinkClr val="tx"/>
                    </a:ext>
                  </a:extLst>
                </a:hlinkClick>
              </a:rPr>
              <a:t>University of Edinburgh guide</a:t>
            </a:r>
            <a:endParaRPr sz="2400">
              <a:solidFill>
                <a:schemeClr val="lt1"/>
              </a:solidFill>
              <a:latin typeface="Roboto"/>
              <a:ea typeface="Roboto"/>
              <a:cs typeface="Roboto"/>
              <a:sym typeface="Roboto"/>
            </a:endParaRPr>
          </a:p>
          <a:p>
            <a:pPr indent="0" lvl="0" marL="540000" rtl="0" algn="l">
              <a:lnSpc>
                <a:spcPct val="115000"/>
              </a:lnSpc>
              <a:spcBef>
                <a:spcPts val="0"/>
              </a:spcBef>
              <a:spcAft>
                <a:spcPts val="0"/>
              </a:spcAft>
              <a:buNone/>
            </a:pPr>
            <a:r>
              <a:rPr lang="en-GB" sz="2400">
                <a:solidFill>
                  <a:schemeClr val="lt1"/>
                </a:solidFill>
                <a:latin typeface="Roboto"/>
                <a:ea typeface="Roboto"/>
                <a:cs typeface="Roboto"/>
                <a:sym typeface="Roboto"/>
              </a:rPr>
              <a:t>  </a:t>
            </a:r>
            <a:r>
              <a:rPr lang="en-GB" sz="2400" u="sng">
                <a:solidFill>
                  <a:schemeClr val="lt1"/>
                </a:solidFill>
                <a:latin typeface="Roboto"/>
                <a:ea typeface="Roboto"/>
                <a:cs typeface="Roboto"/>
                <a:sym typeface="Roboto"/>
                <a:hlinkClick r:id="rId9">
                  <a:extLst>
                    <a:ext uri="{A12FA001-AC4F-418D-AE19-62706E023703}">
                      <ahyp:hlinkClr val="tx"/>
                    </a:ext>
                  </a:extLst>
                </a:hlinkClick>
              </a:rPr>
              <a:t>Tools and resources for Wikidata</a:t>
            </a:r>
            <a:r>
              <a:rPr lang="en-GB" sz="2400">
                <a:solidFill>
                  <a:schemeClr val="lt1"/>
                </a:solidFill>
                <a:latin typeface="Roboto"/>
                <a:ea typeface="Roboto"/>
                <a:cs typeface="Roboto"/>
                <a:sym typeface="Roboto"/>
              </a:rPr>
              <a:t> </a:t>
            </a:r>
            <a:endParaRPr sz="2400">
              <a:solidFill>
                <a:schemeClr val="lt1"/>
              </a:solidFill>
              <a:latin typeface="Roboto"/>
              <a:ea typeface="Roboto"/>
              <a:cs typeface="Roboto"/>
              <a:sym typeface="Roboto"/>
            </a:endParaRPr>
          </a:p>
          <a:p>
            <a:pPr indent="0" lvl="0" marL="0" rtl="0" algn="l">
              <a:lnSpc>
                <a:spcPct val="115000"/>
              </a:lnSpc>
              <a:spcBef>
                <a:spcPts val="0"/>
              </a:spcBef>
              <a:spcAft>
                <a:spcPts val="1600"/>
              </a:spcAft>
              <a:buClr>
                <a:schemeClr val="dk1"/>
              </a:buClr>
              <a:buSzPts val="1100"/>
              <a:buFont typeface="Arial"/>
              <a:buNone/>
            </a:pPr>
            <a:r>
              <a:rPr lang="en-GB" sz="2400">
                <a:solidFill>
                  <a:schemeClr val="lt1"/>
                </a:solidFill>
                <a:latin typeface="Roboto"/>
                <a:ea typeface="Roboto"/>
                <a:cs typeface="Roboto"/>
                <a:sym typeface="Roboto"/>
              </a:rPr>
              <a:t>      </a:t>
            </a:r>
            <a:r>
              <a:rPr lang="en-GB" sz="2400" u="sng">
                <a:solidFill>
                  <a:schemeClr val="lt1"/>
                </a:solidFill>
                <a:hlinkClick r:id="rId10">
                  <a:extLst>
                    <a:ext uri="{A12FA001-AC4F-418D-AE19-62706E023703}">
                      <ahyp:hlinkClr val="tx"/>
                    </a:ext>
                  </a:extLst>
                </a:hlinkClick>
              </a:rPr>
              <a:t>Wikidata referencing tip</a:t>
            </a:r>
            <a:r>
              <a:rPr lang="en-GB" sz="2400" u="sng">
                <a:solidFill>
                  <a:schemeClr val="lt1"/>
                </a:solidFill>
                <a:latin typeface="Roboto"/>
                <a:ea typeface="Roboto"/>
                <a:cs typeface="Roboto"/>
                <a:sym typeface="Roboto"/>
                <a:hlinkClick r:id="rId11">
                  <a:extLst>
                    <a:ext uri="{A12FA001-AC4F-418D-AE19-62706E023703}">
                      <ahyp:hlinkClr val="tx"/>
                    </a:ext>
                  </a:extLst>
                </a:hlinkClick>
              </a:rPr>
              <a:t>s (</a:t>
            </a:r>
            <a:r>
              <a:rPr lang="en-GB" sz="2400" u="sng">
                <a:solidFill>
                  <a:schemeClr val="lt1"/>
                </a:solidFill>
                <a:hlinkClick r:id="rId12">
                  <a:extLst>
                    <a:ext uri="{A12FA001-AC4F-418D-AE19-62706E023703}">
                      <ahyp:hlinkClr val="tx"/>
                    </a:ext>
                  </a:extLst>
                </a:hlinkClick>
              </a:rPr>
              <a:t>User:Spinster</a:t>
            </a:r>
            <a:r>
              <a:rPr lang="en-GB" sz="2400" u="sng">
                <a:solidFill>
                  <a:schemeClr val="lt1"/>
                </a:solidFill>
                <a:latin typeface="Roboto"/>
                <a:ea typeface="Roboto"/>
                <a:cs typeface="Roboto"/>
                <a:sym typeface="Roboto"/>
                <a:hlinkClick r:id="rId13">
                  <a:extLst>
                    <a:ext uri="{A12FA001-AC4F-418D-AE19-62706E023703}">
                      <ahyp:hlinkClr val="tx"/>
                    </a:ext>
                  </a:extLst>
                </a:hlinkClick>
              </a:rPr>
              <a:t>)</a:t>
            </a:r>
            <a:endParaRPr sz="2400">
              <a:solidFill>
                <a:schemeClr val="lt1"/>
              </a:solidFill>
              <a:latin typeface="Roboto"/>
              <a:ea typeface="Roboto"/>
              <a:cs typeface="Roboto"/>
              <a:sym typeface="Roboto"/>
            </a:endParaRPr>
          </a:p>
        </p:txBody>
      </p:sp>
      <p:pic>
        <p:nvPicPr>
          <p:cNvPr id="388" name="Google Shape;388;p55"/>
          <p:cNvPicPr preferRelativeResize="0"/>
          <p:nvPr/>
        </p:nvPicPr>
        <p:blipFill>
          <a:blip r:embed="rId14">
            <a:alphaModFix/>
          </a:blip>
          <a:stretch>
            <a:fillRect/>
          </a:stretch>
        </p:blipFill>
        <p:spPr>
          <a:xfrm>
            <a:off x="107750" y="1162950"/>
            <a:ext cx="3166775" cy="3333750"/>
          </a:xfrm>
          <a:prstGeom prst="rect">
            <a:avLst/>
          </a:prstGeom>
          <a:noFill/>
          <a:ln>
            <a:noFill/>
          </a:ln>
        </p:spPr>
      </p:pic>
      <p:sp>
        <p:nvSpPr>
          <p:cNvPr id="389" name="Google Shape;389;p55"/>
          <p:cNvSpPr txBox="1"/>
          <p:nvPr/>
        </p:nvSpPr>
        <p:spPr>
          <a:xfrm>
            <a:off x="16950" y="4935250"/>
            <a:ext cx="9110100" cy="208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800">
                <a:solidFill>
                  <a:schemeClr val="lt1"/>
                </a:solidFill>
                <a:latin typeface="Roboto"/>
                <a:ea typeface="Roboto"/>
                <a:cs typeface="Roboto"/>
                <a:sym typeface="Roboto"/>
              </a:rPr>
              <a:t>Panic learning and comfort zones by MissLunaRose12, </a:t>
            </a:r>
            <a:r>
              <a:rPr lang="en-GB" sz="800" u="sng">
                <a:solidFill>
                  <a:schemeClr val="lt1"/>
                </a:solidFill>
                <a:latin typeface="Roboto"/>
                <a:ea typeface="Roboto"/>
                <a:cs typeface="Roboto"/>
                <a:sym typeface="Roboto"/>
                <a:hlinkClick r:id="rId15">
                  <a:extLst>
                    <a:ext uri="{A12FA001-AC4F-418D-AE19-62706E023703}">
                      <ahyp:hlinkClr val="tx"/>
                    </a:ext>
                  </a:extLst>
                </a:hlinkClick>
              </a:rPr>
              <a:t>CC BY-SA 4.0</a:t>
            </a:r>
            <a:r>
              <a:rPr lang="en-GB" sz="800">
                <a:solidFill>
                  <a:schemeClr val="lt1"/>
                </a:solidFill>
                <a:latin typeface="Roboto"/>
                <a:ea typeface="Roboto"/>
                <a:cs typeface="Roboto"/>
                <a:sym typeface="Roboto"/>
              </a:rPr>
              <a:t> , via Wikimedia Commons</a:t>
            </a:r>
            <a:endParaRPr sz="800">
              <a:solidFill>
                <a:schemeClr val="lt1"/>
              </a:solidFill>
              <a:latin typeface="Roboto"/>
              <a:ea typeface="Roboto"/>
              <a:cs typeface="Roboto"/>
              <a:sym typeface="Roboto"/>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56"/>
          <p:cNvSpPr txBox="1"/>
          <p:nvPr/>
        </p:nvSpPr>
        <p:spPr>
          <a:xfrm>
            <a:off x="18675" y="0"/>
            <a:ext cx="9144000" cy="89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More u</a:t>
            </a:r>
            <a:r>
              <a:rPr lang="en-GB" sz="4800">
                <a:solidFill>
                  <a:schemeClr val="lt1"/>
                </a:solidFill>
                <a:latin typeface="Roboto"/>
                <a:ea typeface="Roboto"/>
                <a:cs typeface="Roboto"/>
                <a:sym typeface="Roboto"/>
              </a:rPr>
              <a:t>seful Wikidata tools</a:t>
            </a:r>
            <a:endParaRPr sz="4800">
              <a:solidFill>
                <a:schemeClr val="lt1"/>
              </a:solidFill>
              <a:latin typeface="Roboto"/>
              <a:ea typeface="Roboto"/>
              <a:cs typeface="Roboto"/>
              <a:sym typeface="Roboto"/>
            </a:endParaRPr>
          </a:p>
        </p:txBody>
      </p:sp>
      <p:sp>
        <p:nvSpPr>
          <p:cNvPr id="395" name="Google Shape;395;p56"/>
          <p:cNvSpPr txBox="1"/>
          <p:nvPr/>
        </p:nvSpPr>
        <p:spPr>
          <a:xfrm>
            <a:off x="28025" y="896400"/>
            <a:ext cx="4052700" cy="3894000"/>
          </a:xfrm>
          <a:prstGeom prst="rect">
            <a:avLst/>
          </a:prstGeom>
          <a:noFill/>
          <a:ln>
            <a:noFill/>
          </a:ln>
        </p:spPr>
        <p:txBody>
          <a:bodyPr anchorCtr="0" anchor="ctr" bIns="91425" lIns="91425" spcFirstLastPara="1" rIns="91425" wrap="square" tIns="91425">
            <a:noAutofit/>
          </a:bodyPr>
          <a:lstStyle/>
          <a:p>
            <a:pPr indent="90000" lvl="0" marL="0" rtl="0" algn="l">
              <a:spcBef>
                <a:spcPts val="0"/>
              </a:spcBef>
              <a:spcAft>
                <a:spcPts val="0"/>
              </a:spcAft>
              <a:buNone/>
            </a:pPr>
            <a:r>
              <a:rPr lang="en-GB" sz="2400" u="sng">
                <a:solidFill>
                  <a:schemeClr val="lt1"/>
                </a:solidFill>
                <a:latin typeface="Roboto"/>
                <a:ea typeface="Roboto"/>
                <a:cs typeface="Roboto"/>
                <a:sym typeface="Roboto"/>
                <a:hlinkClick r:id="rId3">
                  <a:extLst>
                    <a:ext uri="{A12FA001-AC4F-418D-AE19-62706E023703}">
                      <ahyp:hlinkClr val="tx"/>
                    </a:ext>
                  </a:extLst>
                </a:hlinkClick>
              </a:rPr>
              <a:t>Author disambiguator tool</a:t>
            </a:r>
            <a:endParaRPr sz="2400">
              <a:solidFill>
                <a:schemeClr val="lt1"/>
              </a:solidFill>
              <a:latin typeface="Roboto"/>
              <a:ea typeface="Roboto"/>
              <a:cs typeface="Roboto"/>
              <a:sym typeface="Roboto"/>
            </a:endParaRPr>
          </a:p>
          <a:p>
            <a:pPr indent="90000" lvl="0" marL="0" rtl="0" algn="l">
              <a:spcBef>
                <a:spcPts val="0"/>
              </a:spcBef>
              <a:spcAft>
                <a:spcPts val="0"/>
              </a:spcAft>
              <a:buNone/>
            </a:pPr>
            <a:r>
              <a:rPr lang="en-GB" sz="1600">
                <a:solidFill>
                  <a:schemeClr val="lt1"/>
                </a:solidFill>
                <a:latin typeface="Roboto"/>
                <a:ea typeface="Roboto"/>
                <a:cs typeface="Roboto"/>
                <a:sym typeface="Roboto"/>
              </a:rPr>
              <a:t>or install </a:t>
            </a:r>
            <a:r>
              <a:rPr lang="en-GB" sz="1600" u="sng">
                <a:solidFill>
                  <a:schemeClr val="lt1"/>
                </a:solidFill>
                <a:latin typeface="Roboto"/>
                <a:ea typeface="Roboto"/>
                <a:cs typeface="Roboto"/>
                <a:sym typeface="Roboto"/>
                <a:hlinkClick r:id="rId4">
                  <a:extLst>
                    <a:ext uri="{A12FA001-AC4F-418D-AE19-62706E023703}">
                      <ahyp:hlinkClr val="tx"/>
                    </a:ext>
                  </a:extLst>
                </a:hlinkClick>
              </a:rPr>
              <a:t>AuthorStrings</a:t>
            </a:r>
            <a:r>
              <a:rPr lang="en-GB" sz="1600">
                <a:solidFill>
                  <a:schemeClr val="lt1"/>
                </a:solidFill>
                <a:latin typeface="Roboto"/>
                <a:ea typeface="Roboto"/>
                <a:cs typeface="Roboto"/>
                <a:sym typeface="Roboto"/>
              </a:rPr>
              <a:t> to common.js</a:t>
            </a:r>
            <a:endParaRPr sz="1600">
              <a:solidFill>
                <a:schemeClr val="lt1"/>
              </a:solidFill>
              <a:latin typeface="Roboto"/>
              <a:ea typeface="Roboto"/>
              <a:cs typeface="Roboto"/>
              <a:sym typeface="Roboto"/>
            </a:endParaRPr>
          </a:p>
          <a:p>
            <a:pPr indent="90000" lvl="0" marL="0" rtl="0" algn="l">
              <a:spcBef>
                <a:spcPts val="0"/>
              </a:spcBef>
              <a:spcAft>
                <a:spcPts val="0"/>
              </a:spcAft>
              <a:buNone/>
            </a:pPr>
            <a:r>
              <a:t/>
            </a:r>
            <a:endParaRPr sz="1800">
              <a:solidFill>
                <a:schemeClr val="lt1"/>
              </a:solidFill>
              <a:latin typeface="Roboto"/>
              <a:ea typeface="Roboto"/>
              <a:cs typeface="Roboto"/>
              <a:sym typeface="Roboto"/>
            </a:endParaRPr>
          </a:p>
          <a:p>
            <a:pPr indent="90000" lvl="0" marL="0" rtl="0" algn="l">
              <a:spcBef>
                <a:spcPts val="0"/>
              </a:spcBef>
              <a:spcAft>
                <a:spcPts val="0"/>
              </a:spcAft>
              <a:buNone/>
            </a:pPr>
            <a:r>
              <a:rPr lang="en-GB" sz="2400" u="sng">
                <a:solidFill>
                  <a:schemeClr val="lt1"/>
                </a:solidFill>
                <a:latin typeface="Roboto"/>
                <a:ea typeface="Roboto"/>
                <a:cs typeface="Roboto"/>
                <a:sym typeface="Roboto"/>
                <a:hlinkClick r:id="rId5">
                  <a:extLst>
                    <a:ext uri="{A12FA001-AC4F-418D-AE19-62706E023703}">
                      <ahyp:hlinkClr val="tx"/>
                    </a:ext>
                  </a:extLst>
                </a:hlinkClick>
              </a:rPr>
              <a:t>BHL2Wiki tool</a:t>
            </a:r>
            <a:endParaRPr sz="2400">
              <a:solidFill>
                <a:schemeClr val="lt1"/>
              </a:solidFill>
              <a:latin typeface="Roboto"/>
              <a:ea typeface="Roboto"/>
              <a:cs typeface="Roboto"/>
              <a:sym typeface="Roboto"/>
            </a:endParaRPr>
          </a:p>
          <a:p>
            <a:pPr indent="90000" lvl="0" marL="0" rtl="0" algn="l">
              <a:spcBef>
                <a:spcPts val="0"/>
              </a:spcBef>
              <a:spcAft>
                <a:spcPts val="0"/>
              </a:spcAft>
              <a:buNone/>
            </a:pPr>
            <a:r>
              <a:t/>
            </a:r>
            <a:endParaRPr sz="1800">
              <a:solidFill>
                <a:schemeClr val="lt1"/>
              </a:solidFill>
              <a:latin typeface="Roboto"/>
              <a:ea typeface="Roboto"/>
              <a:cs typeface="Roboto"/>
              <a:sym typeface="Roboto"/>
            </a:endParaRPr>
          </a:p>
          <a:p>
            <a:pPr indent="90000" lvl="0" marL="0" rtl="0" algn="l">
              <a:spcBef>
                <a:spcPts val="0"/>
              </a:spcBef>
              <a:spcAft>
                <a:spcPts val="0"/>
              </a:spcAft>
              <a:buNone/>
            </a:pPr>
            <a:r>
              <a:rPr lang="en-GB" sz="2400" u="sng">
                <a:solidFill>
                  <a:schemeClr val="lt1"/>
                </a:solidFill>
                <a:latin typeface="Roboto"/>
                <a:ea typeface="Roboto"/>
                <a:cs typeface="Roboto"/>
                <a:sym typeface="Roboto"/>
                <a:hlinkClick r:id="rId6">
                  <a:extLst>
                    <a:ext uri="{A12FA001-AC4F-418D-AE19-62706E023703}">
                      <ahyp:hlinkClr val="tx"/>
                    </a:ext>
                  </a:extLst>
                </a:hlinkClick>
              </a:rPr>
              <a:t>Quickstatements</a:t>
            </a:r>
            <a:endParaRPr sz="2400">
              <a:solidFill>
                <a:schemeClr val="lt1"/>
              </a:solidFill>
              <a:latin typeface="Roboto"/>
              <a:ea typeface="Roboto"/>
              <a:cs typeface="Roboto"/>
              <a:sym typeface="Roboto"/>
            </a:endParaRPr>
          </a:p>
          <a:p>
            <a:pPr indent="90000" lvl="0" marL="0" rtl="0" algn="l">
              <a:spcBef>
                <a:spcPts val="0"/>
              </a:spcBef>
              <a:spcAft>
                <a:spcPts val="0"/>
              </a:spcAft>
              <a:buNone/>
            </a:pPr>
            <a:r>
              <a:rPr lang="en-GB" sz="1800">
                <a:solidFill>
                  <a:schemeClr val="lt1"/>
                </a:solidFill>
                <a:latin typeface="Roboto"/>
                <a:ea typeface="Roboto"/>
                <a:cs typeface="Roboto"/>
                <a:sym typeface="Roboto"/>
              </a:rPr>
              <a:t>	</a:t>
            </a:r>
            <a:r>
              <a:rPr lang="en-GB" sz="1800" u="sng">
                <a:solidFill>
                  <a:schemeClr val="lt1"/>
                </a:solidFill>
                <a:latin typeface="Roboto"/>
                <a:ea typeface="Roboto"/>
                <a:cs typeface="Roboto"/>
                <a:sym typeface="Roboto"/>
                <a:hlinkClick r:id="rId7">
                  <a:extLst>
                    <a:ext uri="{A12FA001-AC4F-418D-AE19-62706E023703}">
                      <ahyp:hlinkClr val="tx"/>
                    </a:ext>
                  </a:extLst>
                </a:hlinkClick>
              </a:rPr>
              <a:t>Youtube video</a:t>
            </a:r>
            <a:endParaRPr sz="1800">
              <a:solidFill>
                <a:schemeClr val="lt1"/>
              </a:solidFill>
              <a:latin typeface="Roboto"/>
              <a:ea typeface="Roboto"/>
              <a:cs typeface="Roboto"/>
              <a:sym typeface="Roboto"/>
            </a:endParaRPr>
          </a:p>
          <a:p>
            <a:pPr indent="90000" lvl="0" marL="0" rtl="0" algn="l">
              <a:spcBef>
                <a:spcPts val="0"/>
              </a:spcBef>
              <a:spcAft>
                <a:spcPts val="0"/>
              </a:spcAft>
              <a:buNone/>
            </a:pPr>
            <a:r>
              <a:t/>
            </a:r>
            <a:endParaRPr sz="1800">
              <a:solidFill>
                <a:schemeClr val="lt1"/>
              </a:solidFill>
              <a:latin typeface="Roboto"/>
              <a:ea typeface="Roboto"/>
              <a:cs typeface="Roboto"/>
              <a:sym typeface="Roboto"/>
            </a:endParaRPr>
          </a:p>
          <a:p>
            <a:pPr indent="90000" lvl="0" marL="0" rtl="0" algn="l">
              <a:spcBef>
                <a:spcPts val="0"/>
              </a:spcBef>
              <a:spcAft>
                <a:spcPts val="0"/>
              </a:spcAft>
              <a:buNone/>
            </a:pPr>
            <a:r>
              <a:rPr lang="en-GB" sz="2400" u="sng">
                <a:solidFill>
                  <a:schemeClr val="lt1"/>
                </a:solidFill>
                <a:latin typeface="Roboto"/>
                <a:ea typeface="Roboto"/>
                <a:cs typeface="Roboto"/>
                <a:sym typeface="Roboto"/>
                <a:hlinkClick r:id="rId8">
                  <a:extLst>
                    <a:ext uri="{A12FA001-AC4F-418D-AE19-62706E023703}">
                      <ahyp:hlinkClr val="tx"/>
                    </a:ext>
                  </a:extLst>
                </a:hlinkClick>
              </a:rPr>
              <a:t>More Wikidata tools</a:t>
            </a:r>
            <a:endParaRPr sz="2400">
              <a:solidFill>
                <a:schemeClr val="lt1"/>
              </a:solidFill>
              <a:latin typeface="Roboto"/>
              <a:ea typeface="Roboto"/>
              <a:cs typeface="Roboto"/>
              <a:sym typeface="Roboto"/>
            </a:endParaRPr>
          </a:p>
        </p:txBody>
      </p:sp>
      <p:pic>
        <p:nvPicPr>
          <p:cNvPr id="396" name="Google Shape;396;p56" title="Screenshot 2025-11-20 at 2.22.18 PM.png"/>
          <p:cNvPicPr preferRelativeResize="0"/>
          <p:nvPr/>
        </p:nvPicPr>
        <p:blipFill>
          <a:blip r:embed="rId9">
            <a:alphaModFix/>
          </a:blip>
          <a:stretch>
            <a:fillRect/>
          </a:stretch>
        </p:blipFill>
        <p:spPr>
          <a:xfrm>
            <a:off x="3855725" y="1294563"/>
            <a:ext cx="5145201" cy="3097675"/>
          </a:xfrm>
          <a:prstGeom prst="rect">
            <a:avLst/>
          </a:prstGeom>
          <a:noFill/>
          <a:ln>
            <a:noFill/>
          </a:ln>
        </p:spPr>
      </p:pic>
      <p:sp>
        <p:nvSpPr>
          <p:cNvPr id="397" name="Google Shape;397;p56"/>
          <p:cNvSpPr txBox="1"/>
          <p:nvPr/>
        </p:nvSpPr>
        <p:spPr>
          <a:xfrm>
            <a:off x="18625" y="4761475"/>
            <a:ext cx="9084900" cy="34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lt1"/>
                </a:solidFill>
                <a:latin typeface="Roboto"/>
                <a:ea typeface="Roboto"/>
                <a:cs typeface="Roboto"/>
                <a:sym typeface="Roboto"/>
              </a:rPr>
              <a:t>Screenshot of the Author disambiguator tool. Wikimedia Foundation. </a:t>
            </a:r>
            <a:r>
              <a:rPr lang="en-GB" sz="900" u="sng">
                <a:solidFill>
                  <a:schemeClr val="lt1"/>
                </a:solidFill>
                <a:latin typeface="Roboto"/>
                <a:ea typeface="Roboto"/>
                <a:cs typeface="Roboto"/>
                <a:sym typeface="Roboto"/>
                <a:hlinkClick r:id="rId10">
                  <a:extLst>
                    <a:ext uri="{A12FA001-AC4F-418D-AE19-62706E023703}">
                      <ahyp:hlinkClr val="tx"/>
                    </a:ext>
                  </a:extLst>
                </a:hlinkClick>
              </a:rPr>
              <a:t>CC BY-SA 4.0</a:t>
            </a:r>
            <a:endParaRPr sz="900">
              <a:solidFill>
                <a:schemeClr val="lt1"/>
              </a:solidFill>
              <a:latin typeface="Roboto"/>
              <a:ea typeface="Roboto"/>
              <a:cs typeface="Roboto"/>
              <a:sym typeface="Roboto"/>
            </a:endParaRPr>
          </a:p>
        </p:txBody>
      </p:sp>
      <p:sp>
        <p:nvSpPr>
          <p:cNvPr id="398" name="Google Shape;398;p56"/>
          <p:cNvSpPr txBox="1"/>
          <p:nvPr/>
        </p:nvSpPr>
        <p:spPr>
          <a:xfrm>
            <a:off x="8218550" y="4664175"/>
            <a:ext cx="849900" cy="400200"/>
          </a:xfrm>
          <a:prstGeom prst="rect">
            <a:avLst/>
          </a:prstGeom>
          <a:noFill/>
          <a:ln cap="flat" cmpd="sng" w="19050">
            <a:solidFill>
              <a:schemeClr val="lt1"/>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i="1" lang="en-GB">
                <a:solidFill>
                  <a:schemeClr val="lt1"/>
                </a:solidFill>
                <a:latin typeface="Roboto"/>
                <a:ea typeface="Roboto"/>
                <a:cs typeface="Roboto"/>
                <a:sym typeface="Roboto"/>
              </a:rPr>
              <a:t>Wikidata</a:t>
            </a:r>
            <a:endParaRPr i="1"/>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57"/>
          <p:cNvSpPr txBox="1"/>
          <p:nvPr/>
        </p:nvSpPr>
        <p:spPr>
          <a:xfrm>
            <a:off x="7450" y="0"/>
            <a:ext cx="9144000" cy="819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How to edit Wikidata</a:t>
            </a:r>
            <a:endParaRPr sz="4800">
              <a:solidFill>
                <a:schemeClr val="lt1"/>
              </a:solidFill>
              <a:latin typeface="Roboto"/>
              <a:ea typeface="Roboto"/>
              <a:cs typeface="Roboto"/>
              <a:sym typeface="Roboto"/>
            </a:endParaRPr>
          </a:p>
        </p:txBody>
      </p:sp>
      <p:sp>
        <p:nvSpPr>
          <p:cNvPr id="404" name="Google Shape;404;p57"/>
          <p:cNvSpPr txBox="1"/>
          <p:nvPr/>
        </p:nvSpPr>
        <p:spPr>
          <a:xfrm>
            <a:off x="4696250" y="883225"/>
            <a:ext cx="4159500" cy="244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400" u="sng">
                <a:solidFill>
                  <a:schemeClr val="lt1"/>
                </a:solidFill>
                <a:latin typeface="Roboto"/>
                <a:ea typeface="Roboto"/>
                <a:cs typeface="Roboto"/>
                <a:sym typeface="Roboto"/>
                <a:hlinkClick r:id="rId3">
                  <a:extLst>
                    <a:ext uri="{A12FA001-AC4F-418D-AE19-62706E023703}">
                      <ahyp:hlinkClr val="tx"/>
                    </a:ext>
                  </a:extLst>
                </a:hlinkClick>
              </a:rPr>
              <a:t>Wikidata tours tutorials</a:t>
            </a:r>
            <a:endParaRPr sz="2400">
              <a:solidFill>
                <a:schemeClr val="lt1"/>
              </a:solidFill>
              <a:latin typeface="Roboto"/>
              <a:ea typeface="Roboto"/>
              <a:cs typeface="Roboto"/>
              <a:sym typeface="Roboto"/>
            </a:endParaRPr>
          </a:p>
          <a:p>
            <a:pPr indent="0" lvl="0" marL="0" rtl="0" algn="l">
              <a:spcBef>
                <a:spcPts val="0"/>
              </a:spcBef>
              <a:spcAft>
                <a:spcPts val="0"/>
              </a:spcAft>
              <a:buNone/>
            </a:pPr>
            <a:r>
              <a:t/>
            </a:r>
            <a:endParaRPr sz="2400">
              <a:latin typeface="Roboto"/>
              <a:ea typeface="Roboto"/>
              <a:cs typeface="Roboto"/>
              <a:sym typeface="Roboto"/>
            </a:endParaRPr>
          </a:p>
          <a:p>
            <a:pPr indent="0" lvl="0" marL="0" rtl="0" algn="l">
              <a:spcBef>
                <a:spcPts val="0"/>
              </a:spcBef>
              <a:spcAft>
                <a:spcPts val="0"/>
              </a:spcAft>
              <a:buNone/>
            </a:pPr>
            <a:r>
              <a:rPr lang="en-GB" sz="2400" u="sng">
                <a:solidFill>
                  <a:schemeClr val="lt1"/>
                </a:solidFill>
                <a:latin typeface="Roboto"/>
                <a:ea typeface="Roboto"/>
                <a:cs typeface="Roboto"/>
                <a:sym typeface="Roboto"/>
                <a:hlinkClick r:id="rId4">
                  <a:extLst>
                    <a:ext uri="{A12FA001-AC4F-418D-AE19-62706E023703}">
                      <ahyp:hlinkClr val="tx"/>
                    </a:ext>
                  </a:extLst>
                </a:hlinkClick>
              </a:rPr>
              <a:t>How to edit Wikidata video</a:t>
            </a:r>
            <a:endParaRPr sz="2400">
              <a:solidFill>
                <a:schemeClr val="lt1"/>
              </a:solidFill>
              <a:latin typeface="Roboto"/>
              <a:ea typeface="Roboto"/>
              <a:cs typeface="Roboto"/>
              <a:sym typeface="Roboto"/>
            </a:endParaRPr>
          </a:p>
          <a:p>
            <a:pPr indent="0" lvl="0" marL="0" rtl="0" algn="l">
              <a:spcBef>
                <a:spcPts val="0"/>
              </a:spcBef>
              <a:spcAft>
                <a:spcPts val="0"/>
              </a:spcAft>
              <a:buNone/>
            </a:pPr>
            <a:r>
              <a:t/>
            </a:r>
            <a:endParaRPr sz="2400">
              <a:solidFill>
                <a:schemeClr val="dk2"/>
              </a:solidFill>
              <a:latin typeface="Roboto"/>
              <a:ea typeface="Roboto"/>
              <a:cs typeface="Roboto"/>
              <a:sym typeface="Roboto"/>
            </a:endParaRPr>
          </a:p>
          <a:p>
            <a:pPr indent="0" lvl="0" marL="0" rtl="0" algn="l">
              <a:spcBef>
                <a:spcPts val="0"/>
              </a:spcBef>
              <a:spcAft>
                <a:spcPts val="0"/>
              </a:spcAft>
              <a:buNone/>
            </a:pPr>
            <a:r>
              <a:rPr lang="en-GB" sz="2400" u="sng">
                <a:solidFill>
                  <a:schemeClr val="lt1"/>
                </a:solidFill>
                <a:latin typeface="Roboto"/>
                <a:ea typeface="Roboto"/>
                <a:cs typeface="Roboto"/>
                <a:sym typeface="Roboto"/>
                <a:hlinkClick r:id="rId5">
                  <a:extLst>
                    <a:ext uri="{A12FA001-AC4F-418D-AE19-62706E023703}">
                      <ahyp:hlinkClr val="tx"/>
                    </a:ext>
                  </a:extLst>
                </a:hlinkClick>
              </a:rPr>
              <a:t>Creating a new taxon item</a:t>
            </a:r>
            <a:r>
              <a:rPr lang="en-GB" sz="1800">
                <a:solidFill>
                  <a:schemeClr val="lt1"/>
                </a:solidFill>
              </a:rPr>
              <a:t> </a:t>
            </a:r>
            <a:endParaRPr sz="1800">
              <a:solidFill>
                <a:schemeClr val="lt1"/>
              </a:solidFill>
            </a:endParaRPr>
          </a:p>
        </p:txBody>
      </p:sp>
      <p:pic>
        <p:nvPicPr>
          <p:cNvPr id="405" name="Google Shape;405;p57" title="Screenshot 2025-10-03 at 4.08.46 PM.png"/>
          <p:cNvPicPr preferRelativeResize="0"/>
          <p:nvPr/>
        </p:nvPicPr>
        <p:blipFill>
          <a:blip r:embed="rId6">
            <a:alphaModFix/>
          </a:blip>
          <a:stretch>
            <a:fillRect/>
          </a:stretch>
        </p:blipFill>
        <p:spPr>
          <a:xfrm>
            <a:off x="183525" y="819900"/>
            <a:ext cx="1586374" cy="4032824"/>
          </a:xfrm>
          <a:prstGeom prst="rect">
            <a:avLst/>
          </a:prstGeom>
          <a:noFill/>
          <a:ln>
            <a:noFill/>
          </a:ln>
        </p:spPr>
      </p:pic>
      <p:sp>
        <p:nvSpPr>
          <p:cNvPr id="406" name="Google Shape;406;p57"/>
          <p:cNvSpPr txBox="1"/>
          <p:nvPr/>
        </p:nvSpPr>
        <p:spPr>
          <a:xfrm>
            <a:off x="231075" y="2139400"/>
            <a:ext cx="1043700" cy="507000"/>
          </a:xfrm>
          <a:prstGeom prst="rect">
            <a:avLst/>
          </a:prstGeom>
          <a:noFill/>
          <a:ln cap="flat" cmpd="sng" w="2857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pic>
        <p:nvPicPr>
          <p:cNvPr id="407" name="Google Shape;407;p57" title="Screenshot 2025-10-03 at 4.08.01 PM.png"/>
          <p:cNvPicPr preferRelativeResize="0"/>
          <p:nvPr/>
        </p:nvPicPr>
        <p:blipFill>
          <a:blip r:embed="rId7">
            <a:alphaModFix/>
          </a:blip>
          <a:stretch>
            <a:fillRect/>
          </a:stretch>
        </p:blipFill>
        <p:spPr>
          <a:xfrm>
            <a:off x="1944775" y="1088263"/>
            <a:ext cx="2393675" cy="952575"/>
          </a:xfrm>
          <a:prstGeom prst="rect">
            <a:avLst/>
          </a:prstGeom>
          <a:noFill/>
          <a:ln>
            <a:noFill/>
          </a:ln>
        </p:spPr>
      </p:pic>
      <p:pic>
        <p:nvPicPr>
          <p:cNvPr id="408" name="Google Shape;408;p57" title="Screenshot 2025-10-03 at 4.10.05 PM.png"/>
          <p:cNvPicPr preferRelativeResize="0"/>
          <p:nvPr/>
        </p:nvPicPr>
        <p:blipFill>
          <a:blip r:embed="rId8">
            <a:alphaModFix/>
          </a:blip>
          <a:stretch>
            <a:fillRect/>
          </a:stretch>
        </p:blipFill>
        <p:spPr>
          <a:xfrm>
            <a:off x="2021475" y="2931828"/>
            <a:ext cx="6664177" cy="1112875"/>
          </a:xfrm>
          <a:prstGeom prst="rect">
            <a:avLst/>
          </a:prstGeom>
          <a:noFill/>
          <a:ln>
            <a:noFill/>
          </a:ln>
        </p:spPr>
      </p:pic>
      <p:sp>
        <p:nvSpPr>
          <p:cNvPr id="409" name="Google Shape;409;p57"/>
          <p:cNvSpPr txBox="1"/>
          <p:nvPr/>
        </p:nvSpPr>
        <p:spPr>
          <a:xfrm>
            <a:off x="13000" y="4935675"/>
            <a:ext cx="9131100" cy="207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Screenshot </a:t>
            </a:r>
            <a:endParaRPr sz="900">
              <a:solidFill>
                <a:schemeClr val="dk2"/>
              </a:solidFill>
              <a:latin typeface="Roboto"/>
              <a:ea typeface="Roboto"/>
              <a:cs typeface="Roboto"/>
              <a:sym typeface="Roboto"/>
            </a:endParaRPr>
          </a:p>
        </p:txBody>
      </p:sp>
      <p:pic>
        <p:nvPicPr>
          <p:cNvPr id="410" name="Google Shape;410;p57"/>
          <p:cNvPicPr preferRelativeResize="0"/>
          <p:nvPr/>
        </p:nvPicPr>
        <p:blipFill>
          <a:blip r:embed="rId9">
            <a:alphaModFix/>
          </a:blip>
          <a:stretch>
            <a:fillRect/>
          </a:stretch>
        </p:blipFill>
        <p:spPr>
          <a:xfrm>
            <a:off x="2021475" y="4146726"/>
            <a:ext cx="7057566" cy="8199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58"/>
          <p:cNvSpPr txBox="1"/>
          <p:nvPr>
            <p:ph idx="1" type="body"/>
          </p:nvPr>
        </p:nvSpPr>
        <p:spPr>
          <a:xfrm>
            <a:off x="0" y="1152475"/>
            <a:ext cx="9144000" cy="34164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GB" sz="4200">
                <a:solidFill>
                  <a:schemeClr val="lt1"/>
                </a:solidFill>
              </a:rPr>
              <a:t>Demo</a:t>
            </a:r>
            <a:endParaRPr sz="4200">
              <a:solidFill>
                <a:schemeClr val="lt1"/>
              </a:solidFill>
            </a:endParaRPr>
          </a:p>
          <a:p>
            <a:pPr indent="0" lvl="0" marL="0" rtl="0" algn="ctr">
              <a:lnSpc>
                <a:spcPct val="100000"/>
              </a:lnSpc>
              <a:spcBef>
                <a:spcPts val="0"/>
              </a:spcBef>
              <a:spcAft>
                <a:spcPts val="0"/>
              </a:spcAft>
              <a:buNone/>
            </a:pPr>
            <a:r>
              <a:rPr lang="en-GB" sz="4200">
                <a:solidFill>
                  <a:schemeClr val="lt1"/>
                </a:solidFill>
              </a:rPr>
              <a:t>Navigating &amp; Editing a Wikidata item for a person</a:t>
            </a:r>
            <a:endParaRPr sz="32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59"/>
          <p:cNvSpPr txBox="1"/>
          <p:nvPr>
            <p:ph type="title"/>
          </p:nvPr>
        </p:nvSpPr>
        <p:spPr>
          <a:xfrm>
            <a:off x="311700" y="0"/>
            <a:ext cx="8520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lt1"/>
                </a:solidFill>
                <a:latin typeface="Roboto"/>
                <a:ea typeface="Roboto"/>
                <a:cs typeface="Roboto"/>
                <a:sym typeface="Roboto"/>
              </a:rPr>
              <a:t>Summary</a:t>
            </a:r>
            <a:endParaRPr sz="3600">
              <a:solidFill>
                <a:schemeClr val="lt1"/>
              </a:solidFill>
              <a:latin typeface="Roboto"/>
              <a:ea typeface="Roboto"/>
              <a:cs typeface="Roboto"/>
              <a:sym typeface="Roboto"/>
            </a:endParaRPr>
          </a:p>
        </p:txBody>
      </p:sp>
      <p:sp>
        <p:nvSpPr>
          <p:cNvPr id="421" name="Google Shape;421;p59"/>
          <p:cNvSpPr txBox="1"/>
          <p:nvPr/>
        </p:nvSpPr>
        <p:spPr>
          <a:xfrm>
            <a:off x="426825" y="909750"/>
            <a:ext cx="8520600" cy="4021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GB" sz="2500">
                <a:solidFill>
                  <a:schemeClr val="lt1"/>
                </a:solidFill>
                <a:latin typeface="Roboto"/>
                <a:ea typeface="Roboto"/>
                <a:cs typeface="Roboto"/>
                <a:sym typeface="Roboto"/>
              </a:rPr>
              <a:t>Wikidata connects</a:t>
            </a:r>
            <a:endParaRPr sz="2500">
              <a:solidFill>
                <a:schemeClr val="lt1"/>
              </a:solidFill>
              <a:latin typeface="Roboto"/>
              <a:ea typeface="Roboto"/>
              <a:cs typeface="Roboto"/>
              <a:sym typeface="Roboto"/>
            </a:endParaRPr>
          </a:p>
          <a:p>
            <a:pPr indent="-355600" lvl="0" marL="914400" rtl="0" algn="l">
              <a:lnSpc>
                <a:spcPct val="115000"/>
              </a:lnSpc>
              <a:spcBef>
                <a:spcPts val="0"/>
              </a:spcBef>
              <a:spcAft>
                <a:spcPts val="0"/>
              </a:spcAft>
              <a:buClr>
                <a:schemeClr val="lt1"/>
              </a:buClr>
              <a:buSzPts val="2000"/>
              <a:buFont typeface="Roboto"/>
              <a:buChar char="➢"/>
            </a:pPr>
            <a:r>
              <a:rPr lang="en-GB" sz="2000">
                <a:solidFill>
                  <a:schemeClr val="lt1"/>
                </a:solidFill>
                <a:latin typeface="Roboto"/>
                <a:ea typeface="Roboto"/>
                <a:cs typeface="Roboto"/>
                <a:sym typeface="Roboto"/>
              </a:rPr>
              <a:t>Due to it being structured open linked data, multilingual, CC0, queryable, reusable</a:t>
            </a:r>
            <a:endParaRPr sz="20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rPr lang="en-GB" sz="2500">
                <a:solidFill>
                  <a:schemeClr val="lt1"/>
                </a:solidFill>
                <a:latin typeface="Roboto"/>
                <a:ea typeface="Roboto"/>
                <a:cs typeface="Roboto"/>
                <a:sym typeface="Roboto"/>
              </a:rPr>
              <a:t>Wikidata gadgets are helpful</a:t>
            </a:r>
            <a:endParaRPr sz="2500">
              <a:solidFill>
                <a:schemeClr val="lt1"/>
              </a:solidFill>
              <a:latin typeface="Roboto"/>
              <a:ea typeface="Roboto"/>
              <a:cs typeface="Roboto"/>
              <a:sym typeface="Roboto"/>
            </a:endParaRPr>
          </a:p>
          <a:p>
            <a:pPr indent="-355600" lvl="0" marL="914400" rtl="0" algn="l">
              <a:lnSpc>
                <a:spcPct val="115000"/>
              </a:lnSpc>
              <a:spcBef>
                <a:spcPts val="0"/>
              </a:spcBef>
              <a:spcAft>
                <a:spcPts val="0"/>
              </a:spcAft>
              <a:buClr>
                <a:schemeClr val="lt1"/>
              </a:buClr>
              <a:buSzPts val="2000"/>
              <a:buFont typeface="Roboto"/>
              <a:buChar char="➢"/>
            </a:pPr>
            <a:r>
              <a:rPr lang="en-GB" sz="2000">
                <a:solidFill>
                  <a:schemeClr val="lt1"/>
                </a:solidFill>
                <a:latin typeface="Roboto"/>
                <a:ea typeface="Roboto"/>
                <a:cs typeface="Roboto"/>
                <a:sym typeface="Roboto"/>
              </a:rPr>
              <a:t>Your preferences are now set up to streamline editing</a:t>
            </a:r>
            <a:endParaRPr sz="2000">
              <a:solidFill>
                <a:schemeClr val="lt1"/>
              </a:solidFill>
              <a:latin typeface="Roboto"/>
              <a:ea typeface="Roboto"/>
              <a:cs typeface="Roboto"/>
              <a:sym typeface="Roboto"/>
            </a:endParaRPr>
          </a:p>
          <a:p>
            <a:pPr indent="-355600" lvl="0" marL="914400" rtl="0" algn="l">
              <a:lnSpc>
                <a:spcPct val="115000"/>
              </a:lnSpc>
              <a:spcBef>
                <a:spcPts val="0"/>
              </a:spcBef>
              <a:spcAft>
                <a:spcPts val="0"/>
              </a:spcAft>
              <a:buClr>
                <a:schemeClr val="lt1"/>
              </a:buClr>
              <a:buSzPts val="2000"/>
              <a:buFont typeface="Roboto"/>
              <a:buChar char="➢"/>
            </a:pPr>
            <a:r>
              <a:rPr lang="en-GB" sz="2000">
                <a:solidFill>
                  <a:schemeClr val="lt1"/>
                </a:solidFill>
                <a:latin typeface="Roboto"/>
                <a:ea typeface="Roboto"/>
                <a:cs typeface="Roboto"/>
                <a:sym typeface="Roboto"/>
              </a:rPr>
              <a:t>You can now add additional gadgets easily</a:t>
            </a:r>
            <a:endParaRPr sz="25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rPr lang="en-GB" sz="2500">
                <a:solidFill>
                  <a:schemeClr val="lt1"/>
                </a:solidFill>
                <a:latin typeface="Roboto"/>
                <a:ea typeface="Roboto"/>
                <a:cs typeface="Roboto"/>
                <a:sym typeface="Roboto"/>
              </a:rPr>
              <a:t>Make use of resources to edit Wikidata</a:t>
            </a:r>
            <a:endParaRPr sz="2500">
              <a:solidFill>
                <a:schemeClr val="lt1"/>
              </a:solidFill>
              <a:latin typeface="Roboto"/>
              <a:ea typeface="Roboto"/>
              <a:cs typeface="Roboto"/>
              <a:sym typeface="Roboto"/>
            </a:endParaRPr>
          </a:p>
          <a:p>
            <a:pPr indent="-355600" lvl="0" marL="914400" rtl="0" algn="l">
              <a:lnSpc>
                <a:spcPct val="115000"/>
              </a:lnSpc>
              <a:spcBef>
                <a:spcPts val="0"/>
              </a:spcBef>
              <a:spcAft>
                <a:spcPts val="0"/>
              </a:spcAft>
              <a:buClr>
                <a:schemeClr val="lt1"/>
              </a:buClr>
              <a:buSzPts val="2000"/>
              <a:buFont typeface="Roboto"/>
              <a:buChar char="➢"/>
            </a:pPr>
            <a:r>
              <a:rPr lang="en-GB" sz="2000">
                <a:solidFill>
                  <a:schemeClr val="lt1"/>
                </a:solidFill>
                <a:latin typeface="Roboto"/>
                <a:ea typeface="Roboto"/>
                <a:cs typeface="Roboto"/>
                <a:sym typeface="Roboto"/>
              </a:rPr>
              <a:t>Be bold, give it a go</a:t>
            </a:r>
            <a:endParaRPr sz="2000">
              <a:solidFill>
                <a:schemeClr val="lt1"/>
              </a:solidFill>
              <a:latin typeface="Roboto"/>
              <a:ea typeface="Roboto"/>
              <a:cs typeface="Roboto"/>
              <a:sym typeface="Roboto"/>
            </a:endParaRPr>
          </a:p>
          <a:p>
            <a:pPr indent="-355600" lvl="0" marL="914400" rtl="0" algn="l">
              <a:lnSpc>
                <a:spcPct val="115000"/>
              </a:lnSpc>
              <a:spcBef>
                <a:spcPts val="0"/>
              </a:spcBef>
              <a:spcAft>
                <a:spcPts val="0"/>
              </a:spcAft>
              <a:buClr>
                <a:schemeClr val="lt1"/>
              </a:buClr>
              <a:buSzPts val="2000"/>
              <a:buFont typeface="Roboto"/>
              <a:buChar char="➢"/>
            </a:pPr>
            <a:r>
              <a:rPr lang="en-GB" sz="2000">
                <a:solidFill>
                  <a:schemeClr val="lt1"/>
                </a:solidFill>
                <a:latin typeface="Roboto"/>
                <a:ea typeface="Roboto"/>
                <a:cs typeface="Roboto"/>
                <a:sym typeface="Roboto"/>
              </a:rPr>
              <a:t>Ask me and others questions</a:t>
            </a:r>
            <a:endParaRPr sz="25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t/>
            </a:r>
            <a:endParaRPr sz="2500">
              <a:solidFill>
                <a:schemeClr val="lt1"/>
              </a:solidFill>
              <a:latin typeface="Roboto"/>
              <a:ea typeface="Roboto"/>
              <a:cs typeface="Roboto"/>
              <a:sym typeface="Roboto"/>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60"/>
          <p:cNvSpPr txBox="1"/>
          <p:nvPr>
            <p:ph type="title"/>
          </p:nvPr>
        </p:nvSpPr>
        <p:spPr>
          <a:xfrm>
            <a:off x="-675450" y="113200"/>
            <a:ext cx="8520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lt1"/>
                </a:solidFill>
                <a:latin typeface="Roboto"/>
                <a:ea typeface="Roboto"/>
                <a:cs typeface="Roboto"/>
                <a:sym typeface="Roboto"/>
              </a:rPr>
              <a:t>Discussion time</a:t>
            </a:r>
            <a:endParaRPr sz="3600">
              <a:solidFill>
                <a:schemeClr val="lt1"/>
              </a:solidFill>
              <a:latin typeface="Roboto"/>
              <a:ea typeface="Roboto"/>
              <a:cs typeface="Roboto"/>
              <a:sym typeface="Roboto"/>
            </a:endParaRPr>
          </a:p>
        </p:txBody>
      </p:sp>
      <p:sp>
        <p:nvSpPr>
          <p:cNvPr id="427" name="Google Shape;427;p60"/>
          <p:cNvSpPr txBox="1"/>
          <p:nvPr/>
        </p:nvSpPr>
        <p:spPr>
          <a:xfrm>
            <a:off x="660625" y="891000"/>
            <a:ext cx="4536300" cy="1791000"/>
          </a:xfrm>
          <a:prstGeom prst="rect">
            <a:avLst/>
          </a:prstGeom>
          <a:noFill/>
          <a:ln>
            <a:noFill/>
          </a:ln>
        </p:spPr>
        <p:txBody>
          <a:bodyPr anchorCtr="0" anchor="t" bIns="91425" lIns="91425" spcFirstLastPara="1" rIns="91425" wrap="square" tIns="91425">
            <a:spAutoFit/>
          </a:bodyPr>
          <a:lstStyle/>
          <a:p>
            <a:pPr indent="-374650" lvl="0" marL="457200" rtl="0" algn="l">
              <a:lnSpc>
                <a:spcPct val="115000"/>
              </a:lnSpc>
              <a:spcBef>
                <a:spcPts val="0"/>
              </a:spcBef>
              <a:spcAft>
                <a:spcPts val="0"/>
              </a:spcAft>
              <a:buClr>
                <a:schemeClr val="lt1"/>
              </a:buClr>
              <a:buSzPts val="2300"/>
              <a:buFont typeface="Roboto"/>
              <a:buChar char="➢"/>
            </a:pPr>
            <a:r>
              <a:rPr lang="en-GB" sz="2300">
                <a:solidFill>
                  <a:schemeClr val="lt1"/>
                </a:solidFill>
                <a:latin typeface="Roboto"/>
                <a:ea typeface="Roboto"/>
                <a:cs typeface="Roboto"/>
                <a:sym typeface="Roboto"/>
              </a:rPr>
              <a:t>Questions?</a:t>
            </a:r>
            <a:endParaRPr sz="2300">
              <a:solidFill>
                <a:schemeClr val="lt1"/>
              </a:solidFill>
              <a:latin typeface="Roboto"/>
              <a:ea typeface="Roboto"/>
              <a:cs typeface="Roboto"/>
              <a:sym typeface="Roboto"/>
            </a:endParaRPr>
          </a:p>
          <a:p>
            <a:pPr indent="-374650" lvl="0" marL="457200" rtl="0" algn="l">
              <a:lnSpc>
                <a:spcPct val="115000"/>
              </a:lnSpc>
              <a:spcBef>
                <a:spcPts val="0"/>
              </a:spcBef>
              <a:spcAft>
                <a:spcPts val="0"/>
              </a:spcAft>
              <a:buClr>
                <a:schemeClr val="lt1"/>
              </a:buClr>
              <a:buSzPts val="2300"/>
              <a:buFont typeface="Roboto"/>
              <a:buChar char="➢"/>
            </a:pPr>
            <a:r>
              <a:rPr lang="en-GB" sz="2300">
                <a:solidFill>
                  <a:schemeClr val="lt1"/>
                </a:solidFill>
                <a:latin typeface="Roboto"/>
                <a:ea typeface="Roboto"/>
                <a:cs typeface="Roboto"/>
                <a:sym typeface="Roboto"/>
              </a:rPr>
              <a:t>Comments?</a:t>
            </a:r>
            <a:endParaRPr sz="2300">
              <a:solidFill>
                <a:schemeClr val="lt1"/>
              </a:solidFill>
              <a:latin typeface="Roboto"/>
              <a:ea typeface="Roboto"/>
              <a:cs typeface="Roboto"/>
              <a:sym typeface="Roboto"/>
            </a:endParaRPr>
          </a:p>
          <a:p>
            <a:pPr indent="-374650" lvl="0" marL="457200" rtl="0" algn="l">
              <a:lnSpc>
                <a:spcPct val="115000"/>
              </a:lnSpc>
              <a:spcBef>
                <a:spcPts val="0"/>
              </a:spcBef>
              <a:spcAft>
                <a:spcPts val="0"/>
              </a:spcAft>
              <a:buClr>
                <a:schemeClr val="lt1"/>
              </a:buClr>
              <a:buSzPts val="2300"/>
              <a:buFont typeface="Roboto"/>
              <a:buChar char="➢"/>
            </a:pPr>
            <a:r>
              <a:rPr lang="en-GB" sz="2300">
                <a:solidFill>
                  <a:schemeClr val="lt1"/>
                </a:solidFill>
                <a:latin typeface="Roboto"/>
                <a:ea typeface="Roboto"/>
                <a:cs typeface="Roboto"/>
                <a:sym typeface="Roboto"/>
              </a:rPr>
              <a:t>Other tips to share?</a:t>
            </a:r>
            <a:endParaRPr sz="23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t/>
            </a:r>
            <a:endParaRPr sz="2500">
              <a:solidFill>
                <a:schemeClr val="lt1"/>
              </a:solidFill>
              <a:latin typeface="Roboto"/>
              <a:ea typeface="Roboto"/>
              <a:cs typeface="Roboto"/>
              <a:sym typeface="Roboto"/>
            </a:endParaRPr>
          </a:p>
        </p:txBody>
      </p:sp>
      <p:pic>
        <p:nvPicPr>
          <p:cNvPr id="428" name="Google Shape;428;p60" title="Christchurch_WikiCon_2025_•_Jonny_Knopp_Peanut_Productions_•_©_WANZ_•_Leah_&amp;_Anya_2.jpg"/>
          <p:cNvPicPr preferRelativeResize="0"/>
          <p:nvPr/>
        </p:nvPicPr>
        <p:blipFill>
          <a:blip r:embed="rId3">
            <a:alphaModFix/>
          </a:blip>
          <a:stretch>
            <a:fillRect/>
          </a:stretch>
        </p:blipFill>
        <p:spPr>
          <a:xfrm>
            <a:off x="6295582" y="2571738"/>
            <a:ext cx="2705065" cy="2168807"/>
          </a:xfrm>
          <a:prstGeom prst="rect">
            <a:avLst/>
          </a:prstGeom>
          <a:noFill/>
          <a:ln>
            <a:noFill/>
          </a:ln>
        </p:spPr>
      </p:pic>
      <p:pic>
        <p:nvPicPr>
          <p:cNvPr id="429" name="Google Shape;429;p60" title="Christchurch_WikiCon_2025_•_Jonny_Knopp_Peanut_Productions_•_©_WANZ_•_Tamsin,_Lisa,_Siobhan.jpg"/>
          <p:cNvPicPr preferRelativeResize="0"/>
          <p:nvPr/>
        </p:nvPicPr>
        <p:blipFill>
          <a:blip r:embed="rId4">
            <a:alphaModFix/>
          </a:blip>
          <a:stretch>
            <a:fillRect/>
          </a:stretch>
        </p:blipFill>
        <p:spPr>
          <a:xfrm>
            <a:off x="3400846" y="2571749"/>
            <a:ext cx="2639165" cy="2168806"/>
          </a:xfrm>
          <a:prstGeom prst="rect">
            <a:avLst/>
          </a:prstGeom>
          <a:noFill/>
          <a:ln>
            <a:noFill/>
          </a:ln>
        </p:spPr>
      </p:pic>
      <p:pic>
        <p:nvPicPr>
          <p:cNvPr id="430" name="Google Shape;430;p60" title="Christchurch_WikiCon_2025_•_Jonny_Knopp_Peanut_Productions_•_©_WANZ_•_David_P.jpg"/>
          <p:cNvPicPr preferRelativeResize="0"/>
          <p:nvPr/>
        </p:nvPicPr>
        <p:blipFill>
          <a:blip r:embed="rId5">
            <a:alphaModFix/>
          </a:blip>
          <a:stretch>
            <a:fillRect/>
          </a:stretch>
        </p:blipFill>
        <p:spPr>
          <a:xfrm>
            <a:off x="6295575" y="176725"/>
            <a:ext cx="2705075" cy="2147670"/>
          </a:xfrm>
          <a:prstGeom prst="rect">
            <a:avLst/>
          </a:prstGeom>
          <a:noFill/>
          <a:ln>
            <a:noFill/>
          </a:ln>
        </p:spPr>
      </p:pic>
      <p:pic>
        <p:nvPicPr>
          <p:cNvPr id="431" name="Google Shape;431;p60" title="Christchurch_WikiCon_2025_•_Jonny_Knopp_Peanut_Productions_•_©_WANZ_•_Sophie_in_group.jpg"/>
          <p:cNvPicPr preferRelativeResize="0"/>
          <p:nvPr/>
        </p:nvPicPr>
        <p:blipFill>
          <a:blip r:embed="rId6">
            <a:alphaModFix/>
          </a:blip>
          <a:stretch>
            <a:fillRect/>
          </a:stretch>
        </p:blipFill>
        <p:spPr>
          <a:xfrm>
            <a:off x="82547" y="2592465"/>
            <a:ext cx="3127700" cy="2153348"/>
          </a:xfrm>
          <a:prstGeom prst="rect">
            <a:avLst/>
          </a:prstGeom>
          <a:noFill/>
          <a:ln>
            <a:noFill/>
          </a:ln>
        </p:spPr>
      </p:pic>
      <p:sp>
        <p:nvSpPr>
          <p:cNvPr id="432" name="Google Shape;432;p60"/>
          <p:cNvSpPr txBox="1"/>
          <p:nvPr/>
        </p:nvSpPr>
        <p:spPr>
          <a:xfrm>
            <a:off x="18625" y="4761475"/>
            <a:ext cx="9084900" cy="34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lt1"/>
                </a:solidFill>
                <a:latin typeface="Roboto"/>
                <a:ea typeface="Roboto"/>
                <a:cs typeface="Roboto"/>
                <a:sym typeface="Roboto"/>
              </a:rPr>
              <a:t>All images from</a:t>
            </a:r>
            <a:r>
              <a:rPr lang="en-GB" sz="900" u="sng">
                <a:solidFill>
                  <a:schemeClr val="lt1"/>
                </a:solidFill>
                <a:latin typeface="Roboto"/>
                <a:ea typeface="Roboto"/>
                <a:cs typeface="Roboto"/>
                <a:sym typeface="Roboto"/>
                <a:hlinkClick r:id="rId7">
                  <a:extLst>
                    <a:ext uri="{A12FA001-AC4F-418D-AE19-62706E023703}">
                      <ahyp:hlinkClr val="tx"/>
                    </a:ext>
                  </a:extLst>
                </a:hlinkClick>
              </a:rPr>
              <a:t> Christchurch WikiCon 2025 </a:t>
            </a:r>
            <a:r>
              <a:rPr lang="en-GB" sz="900">
                <a:solidFill>
                  <a:schemeClr val="lt1"/>
                </a:solidFill>
                <a:latin typeface="Roboto"/>
                <a:ea typeface="Roboto"/>
                <a:cs typeface="Roboto"/>
                <a:sym typeface="Roboto"/>
              </a:rPr>
              <a:t>by Jonny Knopp / Peanut Productions for Wikimedia Aotearoa New Zealand, </a:t>
            </a:r>
            <a:r>
              <a:rPr lang="en-GB" sz="900" u="sng">
                <a:solidFill>
                  <a:schemeClr val="lt1"/>
                </a:solidFill>
                <a:latin typeface="Roboto"/>
                <a:ea typeface="Roboto"/>
                <a:cs typeface="Roboto"/>
                <a:sym typeface="Roboto"/>
                <a:hlinkClick r:id="rId8">
                  <a:extLst>
                    <a:ext uri="{A12FA001-AC4F-418D-AE19-62706E023703}">
                      <ahyp:hlinkClr val="tx"/>
                    </a:ext>
                  </a:extLst>
                </a:hlinkClick>
              </a:rPr>
              <a:t>CC BY-SA 4.0</a:t>
            </a:r>
            <a:r>
              <a:rPr lang="en-GB" sz="900">
                <a:solidFill>
                  <a:schemeClr val="lt1"/>
                </a:solidFill>
                <a:latin typeface="Roboto"/>
                <a:ea typeface="Roboto"/>
                <a:cs typeface="Roboto"/>
                <a:sym typeface="Roboto"/>
              </a:rPr>
              <a:t>, via Wikimedia Commons</a:t>
            </a:r>
            <a:endParaRPr sz="900">
              <a:solidFill>
                <a:schemeClr val="lt1"/>
              </a:solidFill>
              <a:latin typeface="Roboto"/>
              <a:ea typeface="Roboto"/>
              <a:cs typeface="Roboto"/>
              <a:sym typeface="Roboto"/>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61"/>
          <p:cNvSpPr txBox="1"/>
          <p:nvPr>
            <p:ph type="title"/>
          </p:nvPr>
        </p:nvSpPr>
        <p:spPr>
          <a:xfrm>
            <a:off x="311700" y="287323"/>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lt1"/>
                </a:solidFill>
              </a:rPr>
              <a:t>Copyright license</a:t>
            </a:r>
            <a:endParaRPr/>
          </a:p>
        </p:txBody>
      </p:sp>
      <p:sp>
        <p:nvSpPr>
          <p:cNvPr id="438" name="Google Shape;438;p61"/>
          <p:cNvSpPr txBox="1"/>
          <p:nvPr>
            <p:ph idx="1" type="body"/>
          </p:nvPr>
        </p:nvSpPr>
        <p:spPr>
          <a:xfrm>
            <a:off x="311700" y="994773"/>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500">
                <a:solidFill>
                  <a:schemeClr val="lt1"/>
                </a:solidFill>
                <a:latin typeface="Roboto"/>
                <a:ea typeface="Roboto"/>
                <a:cs typeface="Roboto"/>
                <a:sym typeface="Roboto"/>
              </a:rPr>
              <a:t>© Heidi Meudt 2026. Unless indicated otherwise for specific images, this slide deck is licensed for re-use under the</a:t>
            </a:r>
            <a:r>
              <a:rPr lang="en-GB" sz="1500">
                <a:solidFill>
                  <a:schemeClr val="lt1"/>
                </a:solidFill>
                <a:uFill>
                  <a:noFill/>
                </a:uFill>
                <a:latin typeface="Roboto"/>
                <a:ea typeface="Roboto"/>
                <a:cs typeface="Roboto"/>
                <a:sym typeface="Roboto"/>
                <a:hlinkClick r:id="rId3">
                  <a:extLst>
                    <a:ext uri="{A12FA001-AC4F-418D-AE19-62706E023703}">
                      <ahyp:hlinkClr val="tx"/>
                    </a:ext>
                  </a:extLst>
                </a:hlinkClick>
              </a:rPr>
              <a:t> </a:t>
            </a:r>
            <a:r>
              <a:rPr b="1" lang="en-GB" sz="1500" u="sng">
                <a:solidFill>
                  <a:schemeClr val="lt1"/>
                </a:solidFill>
                <a:latin typeface="Roboto"/>
                <a:ea typeface="Roboto"/>
                <a:cs typeface="Roboto"/>
                <a:sym typeface="Roboto"/>
                <a:hlinkClick r:id="rId4">
                  <a:extLst>
                    <a:ext uri="{A12FA001-AC4F-418D-AE19-62706E023703}">
                      <ahyp:hlinkClr val="tx"/>
                    </a:ext>
                  </a:extLst>
                </a:hlinkClick>
              </a:rPr>
              <a:t>Creative Commons Attribution 4.0 International (CC BY 4.0)</a:t>
            </a:r>
            <a:r>
              <a:rPr lang="en-GB" sz="1500">
                <a:solidFill>
                  <a:schemeClr val="lt1"/>
                </a:solidFill>
                <a:latin typeface="Roboto"/>
                <a:ea typeface="Roboto"/>
                <a:cs typeface="Roboto"/>
                <a:sym typeface="Roboto"/>
              </a:rPr>
              <a:t>  copyright license. Please note that this license does not apply to any images. Those specific items may be re-used as indicated in the image rights statement within each slide. In essence, you are free to copy, distribute and adapt this slide deck, as long as you abide by the other license terms.</a:t>
            </a:r>
            <a:endParaRPr sz="1500">
              <a:solidFill>
                <a:schemeClr val="lt1"/>
              </a:solidFill>
              <a:latin typeface="Roboto"/>
              <a:ea typeface="Roboto"/>
              <a:cs typeface="Roboto"/>
              <a:sym typeface="Roboto"/>
            </a:endParaRPr>
          </a:p>
          <a:p>
            <a:pPr indent="0" lvl="0" marL="0" rtl="0" algn="l">
              <a:spcBef>
                <a:spcPts val="1600"/>
              </a:spcBef>
              <a:spcAft>
                <a:spcPts val="0"/>
              </a:spcAft>
              <a:buNone/>
            </a:pPr>
            <a:r>
              <a:rPr lang="en-GB" sz="1500">
                <a:solidFill>
                  <a:schemeClr val="lt1"/>
                </a:solidFill>
              </a:rPr>
              <a:t>These slides were derived in part from the following slide decks:</a:t>
            </a:r>
            <a:endParaRPr sz="1500">
              <a:solidFill>
                <a:schemeClr val="lt1"/>
              </a:solidFill>
            </a:endParaRPr>
          </a:p>
          <a:p>
            <a:pPr indent="-323850" lvl="0" marL="457200" rtl="0" algn="l">
              <a:spcBef>
                <a:spcPts val="1600"/>
              </a:spcBef>
              <a:spcAft>
                <a:spcPts val="0"/>
              </a:spcAft>
              <a:buClr>
                <a:schemeClr val="lt1"/>
              </a:buClr>
              <a:buSzPts val="1500"/>
              <a:buChar char="●"/>
            </a:pPr>
            <a:r>
              <a:rPr lang="en-GB" sz="1500" u="sng">
                <a:solidFill>
                  <a:schemeClr val="lt1"/>
                </a:solidFill>
                <a:hlinkClick r:id="rId5">
                  <a:extLst>
                    <a:ext uri="{A12FA001-AC4F-418D-AE19-62706E023703}">
                      <ahyp:hlinkClr val="tx"/>
                    </a:ext>
                  </a:extLst>
                </a:hlinkClick>
              </a:rPr>
              <a:t>IBC 2024 Conference online onboarding webinar</a:t>
            </a:r>
            <a:endParaRPr sz="1500"/>
          </a:p>
          <a:p>
            <a:pPr indent="-323850" lvl="0" marL="457200" rtl="0" algn="l">
              <a:spcBef>
                <a:spcPts val="0"/>
              </a:spcBef>
              <a:spcAft>
                <a:spcPts val="0"/>
              </a:spcAft>
              <a:buClr>
                <a:schemeClr val="lt1"/>
              </a:buClr>
              <a:buSzPts val="1500"/>
              <a:buChar char="●"/>
            </a:pPr>
            <a:r>
              <a:rPr lang="en-GB" sz="1500" u="sng">
                <a:solidFill>
                  <a:schemeClr val="lt1"/>
                </a:solidFill>
                <a:hlinkClick r:id="rId6">
                  <a:extLst>
                    <a:ext uri="{A12FA001-AC4F-418D-AE19-62706E023703}">
                      <ahyp:hlinkClr val="tx"/>
                    </a:ext>
                  </a:extLst>
                </a:hlinkClick>
              </a:rPr>
              <a:t>IBC 2024 Conference in-person workshop</a:t>
            </a:r>
            <a:endParaRPr/>
          </a:p>
          <a:p>
            <a:pPr indent="-323850" lvl="0" marL="457200" rtl="0" algn="l">
              <a:spcBef>
                <a:spcPts val="0"/>
              </a:spcBef>
              <a:spcAft>
                <a:spcPts val="0"/>
              </a:spcAft>
              <a:buClr>
                <a:schemeClr val="lt1"/>
              </a:buClr>
              <a:buSzPts val="1500"/>
              <a:buChar char="●"/>
            </a:pPr>
            <a:r>
              <a:rPr lang="en-GB" sz="1500" u="sng">
                <a:solidFill>
                  <a:schemeClr val="lt1"/>
                </a:solidFill>
                <a:hlinkClick r:id="rId7">
                  <a:extLst>
                    <a:ext uri="{A12FA001-AC4F-418D-AE19-62706E023703}">
                      <ahyp:hlinkClr val="tx"/>
                    </a:ext>
                  </a:extLst>
                </a:hlinkClick>
              </a:rPr>
              <a:t>ASBS 2025 Conference online onboarding webinar</a:t>
            </a:r>
            <a:endParaRPr sz="1500">
              <a:solidFill>
                <a:schemeClr val="lt1"/>
              </a:solidFill>
            </a:endParaRPr>
          </a:p>
          <a:p>
            <a:pPr indent="-323850" lvl="0" marL="457200" rtl="0" algn="l">
              <a:spcBef>
                <a:spcPts val="0"/>
              </a:spcBef>
              <a:spcAft>
                <a:spcPts val="0"/>
              </a:spcAft>
              <a:buClr>
                <a:schemeClr val="lt1"/>
              </a:buClr>
              <a:buSzPts val="1500"/>
              <a:buChar char="●"/>
            </a:pPr>
            <a:r>
              <a:rPr lang="en-GB" sz="1500" u="sng">
                <a:solidFill>
                  <a:schemeClr val="lt1"/>
                </a:solidFill>
                <a:hlinkClick r:id="rId8">
                  <a:extLst>
                    <a:ext uri="{A12FA001-AC4F-418D-AE19-62706E023703}">
                      <ahyp:hlinkClr val="tx"/>
                    </a:ext>
                  </a:extLst>
                </a:hlinkClick>
              </a:rPr>
              <a:t>ASBS 2025 Conference online follow-up webinar</a:t>
            </a:r>
            <a:endParaRPr sz="1500">
              <a:solidFill>
                <a:schemeClr val="lt1"/>
              </a:solidFill>
            </a:endParaRPr>
          </a:p>
          <a:p>
            <a:pPr indent="-323850" lvl="0" marL="457200" rtl="0" algn="l">
              <a:spcBef>
                <a:spcPts val="0"/>
              </a:spcBef>
              <a:spcAft>
                <a:spcPts val="0"/>
              </a:spcAft>
              <a:buClr>
                <a:schemeClr val="lt1"/>
              </a:buClr>
              <a:buSzPts val="1500"/>
              <a:buChar char="●"/>
            </a:pPr>
            <a:r>
              <a:rPr lang="en-GB" sz="1500" u="sng">
                <a:solidFill>
                  <a:schemeClr val="lt1"/>
                </a:solidFill>
                <a:hlinkClick r:id="rId9">
                  <a:extLst>
                    <a:ext uri="{A12FA001-AC4F-418D-AE19-62706E023703}">
                      <ahyp:hlinkClr val="tx"/>
                    </a:ext>
                  </a:extLst>
                </a:hlinkClick>
              </a:rPr>
              <a:t>ASBS 2025 Conference in-person workshop</a:t>
            </a:r>
            <a:endParaRPr sz="1500">
              <a:solidFill>
                <a:schemeClr val="lt1"/>
              </a:solidFill>
              <a:latin typeface="Roboto"/>
              <a:ea typeface="Roboto"/>
              <a:cs typeface="Roboto"/>
              <a:sym typeface="Roboto"/>
            </a:endParaRPr>
          </a:p>
          <a:p>
            <a:pPr indent="0" lvl="0" marL="0" rtl="0" algn="l">
              <a:spcBef>
                <a:spcPts val="1600"/>
              </a:spcBef>
              <a:spcAft>
                <a:spcPts val="0"/>
              </a:spcAft>
              <a:buNone/>
            </a:pPr>
            <a:r>
              <a:t/>
            </a:r>
            <a:endParaRPr sz="1500"/>
          </a:p>
          <a:p>
            <a:pPr indent="0" lvl="0" marL="0" rtl="0" algn="l">
              <a:spcBef>
                <a:spcPts val="1600"/>
              </a:spcBef>
              <a:spcAft>
                <a:spcPts val="0"/>
              </a:spcAft>
              <a:buNone/>
            </a:pPr>
            <a:r>
              <a:t/>
            </a:r>
            <a:endParaRPr sz="1500"/>
          </a:p>
          <a:p>
            <a:pPr indent="0" lvl="0" marL="0" rtl="0" algn="l">
              <a:spcBef>
                <a:spcPts val="1600"/>
              </a:spcBef>
              <a:spcAft>
                <a:spcPts val="1600"/>
              </a:spcAft>
              <a:buNone/>
            </a:pPr>
            <a:r>
              <a:t/>
            </a:r>
            <a:endParaRPr sz="15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28"/>
          <p:cNvSpPr txBox="1"/>
          <p:nvPr>
            <p:ph type="title"/>
          </p:nvPr>
        </p:nvSpPr>
        <p:spPr>
          <a:xfrm>
            <a:off x="0" y="0"/>
            <a:ext cx="8520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lt1"/>
                </a:solidFill>
                <a:latin typeface="Roboto"/>
                <a:ea typeface="Roboto"/>
                <a:cs typeface="Roboto"/>
                <a:sym typeface="Roboto"/>
              </a:rPr>
              <a:t>Wikidata </a:t>
            </a:r>
            <a:r>
              <a:rPr lang="en-GB" sz="3600">
                <a:solidFill>
                  <a:schemeClr val="lt1"/>
                </a:solidFill>
                <a:latin typeface="Roboto"/>
                <a:ea typeface="Roboto"/>
                <a:cs typeface="Roboto"/>
                <a:sym typeface="Roboto"/>
              </a:rPr>
              <a:t>is a </a:t>
            </a:r>
            <a:r>
              <a:rPr lang="en-GB" sz="3600">
                <a:solidFill>
                  <a:schemeClr val="lt1"/>
                </a:solidFill>
                <a:latin typeface="Roboto"/>
                <a:ea typeface="Roboto"/>
                <a:cs typeface="Roboto"/>
                <a:sym typeface="Roboto"/>
              </a:rPr>
              <a:t>sister project</a:t>
            </a:r>
            <a:endParaRPr sz="3600">
              <a:solidFill>
                <a:schemeClr val="lt1"/>
              </a:solidFill>
              <a:latin typeface="Roboto"/>
              <a:ea typeface="Roboto"/>
              <a:cs typeface="Roboto"/>
              <a:sym typeface="Roboto"/>
            </a:endParaRPr>
          </a:p>
        </p:txBody>
      </p:sp>
      <p:pic>
        <p:nvPicPr>
          <p:cNvPr id="127" name="Google Shape;127;p28"/>
          <p:cNvPicPr preferRelativeResize="0"/>
          <p:nvPr/>
        </p:nvPicPr>
        <p:blipFill>
          <a:blip r:embed="rId3">
            <a:alphaModFix/>
          </a:blip>
          <a:stretch>
            <a:fillRect/>
          </a:stretch>
        </p:blipFill>
        <p:spPr>
          <a:xfrm>
            <a:off x="152400" y="572700"/>
            <a:ext cx="4265999" cy="4265999"/>
          </a:xfrm>
          <a:prstGeom prst="rect">
            <a:avLst/>
          </a:prstGeom>
          <a:noFill/>
          <a:ln>
            <a:noFill/>
          </a:ln>
        </p:spPr>
      </p:pic>
      <p:sp>
        <p:nvSpPr>
          <p:cNvPr id="128" name="Google Shape;128;p28"/>
          <p:cNvSpPr txBox="1"/>
          <p:nvPr/>
        </p:nvSpPr>
        <p:spPr>
          <a:xfrm>
            <a:off x="42150" y="4838700"/>
            <a:ext cx="91020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u="sng">
                <a:solidFill>
                  <a:schemeClr val="lt1"/>
                </a:solidFill>
                <a:latin typeface="Roboto"/>
                <a:ea typeface="Roboto"/>
                <a:cs typeface="Roboto"/>
                <a:sym typeface="Roboto"/>
                <a:hlinkClick r:id="rId4">
                  <a:extLst>
                    <a:ext uri="{A12FA001-AC4F-418D-AE19-62706E023703}">
                      <ahyp:hlinkClr val="tx"/>
                    </a:ext>
                  </a:extLst>
                </a:hlinkClick>
              </a:rPr>
              <a:t>Wikimedia logo family complete 2023</a:t>
            </a:r>
            <a:r>
              <a:rPr lang="en-GB" sz="800">
                <a:solidFill>
                  <a:schemeClr val="lt1"/>
                </a:solidFill>
                <a:latin typeface="Roboto"/>
                <a:ea typeface="Roboto"/>
                <a:cs typeface="Roboto"/>
                <a:sym typeface="Roboto"/>
              </a:rPr>
              <a:t> by Wikimedia Foundation, </a:t>
            </a:r>
            <a:r>
              <a:rPr lang="en-GB" sz="800" u="sng">
                <a:solidFill>
                  <a:schemeClr val="lt1"/>
                </a:solidFill>
                <a:latin typeface="Roboto"/>
                <a:ea typeface="Roboto"/>
                <a:cs typeface="Roboto"/>
                <a:sym typeface="Roboto"/>
                <a:hlinkClick r:id="rId5">
                  <a:extLst>
                    <a:ext uri="{A12FA001-AC4F-418D-AE19-62706E023703}">
                      <ahyp:hlinkClr val="tx"/>
                    </a:ext>
                  </a:extLst>
                </a:hlinkClick>
              </a:rPr>
              <a:t>CC BY-SA 3.0</a:t>
            </a:r>
            <a:r>
              <a:rPr lang="en-GB" sz="800">
                <a:solidFill>
                  <a:schemeClr val="lt1"/>
                </a:solidFill>
                <a:latin typeface="Roboto"/>
                <a:ea typeface="Roboto"/>
                <a:cs typeface="Roboto"/>
                <a:sym typeface="Roboto"/>
              </a:rPr>
              <a:t>, via Wikimedia Commons</a:t>
            </a:r>
            <a:endParaRPr sz="800">
              <a:solidFill>
                <a:schemeClr val="lt1"/>
              </a:solidFill>
              <a:latin typeface="Roboto"/>
              <a:ea typeface="Roboto"/>
              <a:cs typeface="Roboto"/>
              <a:sym typeface="Roboto"/>
            </a:endParaRPr>
          </a:p>
        </p:txBody>
      </p:sp>
      <p:sp>
        <p:nvSpPr>
          <p:cNvPr id="129" name="Google Shape;129;p28"/>
          <p:cNvSpPr/>
          <p:nvPr/>
        </p:nvSpPr>
        <p:spPr>
          <a:xfrm>
            <a:off x="1918350" y="3971450"/>
            <a:ext cx="734100" cy="708300"/>
          </a:xfrm>
          <a:prstGeom prst="flowChartAlternateProcess">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0" name="Google Shape;130;p28"/>
          <p:cNvSpPr txBox="1"/>
          <p:nvPr/>
        </p:nvSpPr>
        <p:spPr>
          <a:xfrm>
            <a:off x="4861225" y="572700"/>
            <a:ext cx="3969900" cy="5017800"/>
          </a:xfrm>
          <a:prstGeom prst="rect">
            <a:avLst/>
          </a:prstGeom>
          <a:noFill/>
          <a:ln>
            <a:noFill/>
          </a:ln>
        </p:spPr>
        <p:txBody>
          <a:bodyPr anchorCtr="0" anchor="t" bIns="91425" lIns="91425" spcFirstLastPara="1" rIns="91425" wrap="square" tIns="91425">
            <a:spAutoFit/>
          </a:bodyPr>
          <a:lstStyle/>
          <a:p>
            <a:pPr indent="0" lvl="0" marL="0" rtl="0" algn="l">
              <a:lnSpc>
                <a:spcPct val="200000"/>
              </a:lnSpc>
              <a:spcBef>
                <a:spcPts val="0"/>
              </a:spcBef>
              <a:spcAft>
                <a:spcPts val="0"/>
              </a:spcAft>
              <a:buNone/>
            </a:pPr>
            <a:r>
              <a:t/>
            </a:r>
            <a:endParaRPr i="1" sz="3000">
              <a:solidFill>
                <a:schemeClr val="lt1"/>
              </a:solidFill>
            </a:endParaRPr>
          </a:p>
          <a:p>
            <a:pPr indent="0" lvl="0" marL="0" rtl="0" algn="ctr">
              <a:lnSpc>
                <a:spcPct val="200000"/>
              </a:lnSpc>
              <a:spcBef>
                <a:spcPts val="0"/>
              </a:spcBef>
              <a:spcAft>
                <a:spcPts val="0"/>
              </a:spcAft>
              <a:buNone/>
            </a:pPr>
            <a:r>
              <a:rPr i="1" lang="en-GB" sz="3000">
                <a:solidFill>
                  <a:schemeClr val="lt1"/>
                </a:solidFill>
              </a:rPr>
              <a:t>Wikipedia tells</a:t>
            </a:r>
            <a:endParaRPr i="1" sz="3000">
              <a:solidFill>
                <a:schemeClr val="lt1"/>
              </a:solidFill>
            </a:endParaRPr>
          </a:p>
          <a:p>
            <a:pPr indent="0" lvl="0" marL="0" rtl="0" algn="ctr">
              <a:lnSpc>
                <a:spcPct val="200000"/>
              </a:lnSpc>
              <a:spcBef>
                <a:spcPts val="0"/>
              </a:spcBef>
              <a:spcAft>
                <a:spcPts val="0"/>
              </a:spcAft>
              <a:buNone/>
            </a:pPr>
            <a:r>
              <a:rPr i="1" lang="en-GB" sz="3000">
                <a:solidFill>
                  <a:schemeClr val="lt1"/>
                </a:solidFill>
              </a:rPr>
              <a:t>Commons shows</a:t>
            </a:r>
            <a:endParaRPr i="1" sz="3000">
              <a:solidFill>
                <a:schemeClr val="lt1"/>
              </a:solidFill>
            </a:endParaRPr>
          </a:p>
          <a:p>
            <a:pPr indent="0" lvl="0" marL="0" rtl="0" algn="ctr">
              <a:lnSpc>
                <a:spcPct val="200000"/>
              </a:lnSpc>
              <a:spcBef>
                <a:spcPts val="0"/>
              </a:spcBef>
              <a:spcAft>
                <a:spcPts val="0"/>
              </a:spcAft>
              <a:buNone/>
            </a:pPr>
            <a:r>
              <a:rPr i="1" lang="en-GB" sz="3000">
                <a:solidFill>
                  <a:schemeClr val="lt1"/>
                </a:solidFill>
              </a:rPr>
              <a:t>Wikidata connects</a:t>
            </a:r>
            <a:endParaRPr i="1" sz="3000">
              <a:solidFill>
                <a:schemeClr val="lt1"/>
              </a:solidFill>
            </a:endParaRPr>
          </a:p>
          <a:p>
            <a:pPr indent="0" lvl="0" marL="0" rtl="0" algn="l">
              <a:spcBef>
                <a:spcPts val="0"/>
              </a:spcBef>
              <a:spcAft>
                <a:spcPts val="0"/>
              </a:spcAft>
              <a:buNone/>
            </a:pPr>
            <a:r>
              <a:t/>
            </a:r>
            <a:endParaRPr sz="2300">
              <a:solidFill>
                <a:schemeClr val="lt1"/>
              </a:solidFill>
            </a:endParaRPr>
          </a:p>
          <a:p>
            <a:pPr indent="0" lvl="0" marL="0" rtl="0" algn="ctr">
              <a:spcBef>
                <a:spcPts val="0"/>
              </a:spcBef>
              <a:spcAft>
                <a:spcPts val="0"/>
              </a:spcAft>
              <a:buNone/>
            </a:pPr>
            <a:r>
              <a:rPr lang="en-GB" u="sng">
                <a:solidFill>
                  <a:schemeClr val="lt1"/>
                </a:solidFill>
                <a:hlinkClick r:id="rId6">
                  <a:extLst>
                    <a:ext uri="{A12FA001-AC4F-418D-AE19-62706E023703}">
                      <ahyp:hlinkClr val="tx"/>
                    </a:ext>
                  </a:extLst>
                </a:hlinkClick>
              </a:rPr>
              <a:t>https://diff.wikimedia.org/2026/04/12/can-all-the-museums-of-a-country-fit-into-wikipedia/</a:t>
            </a:r>
            <a:endParaRPr sz="2200">
              <a:solidFill>
                <a:schemeClr val="lt1"/>
              </a:solidFill>
            </a:endParaRPr>
          </a:p>
          <a:p>
            <a:pPr indent="0" lvl="0" marL="0" rtl="0" algn="l">
              <a:spcBef>
                <a:spcPts val="0"/>
              </a:spcBef>
              <a:spcAft>
                <a:spcPts val="0"/>
              </a:spcAft>
              <a:buNone/>
            </a:pPr>
            <a:r>
              <a:t/>
            </a:r>
            <a:endParaRPr b="1" sz="2300">
              <a:solidFill>
                <a:schemeClr val="lt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9"/>
          <p:cNvSpPr txBox="1"/>
          <p:nvPr/>
        </p:nvSpPr>
        <p:spPr>
          <a:xfrm>
            <a:off x="4676000" y="0"/>
            <a:ext cx="4467900" cy="51435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GB" sz="4200">
                <a:solidFill>
                  <a:schemeClr val="lt1"/>
                </a:solidFill>
                <a:latin typeface="Roboto"/>
                <a:ea typeface="Roboto"/>
                <a:cs typeface="Roboto"/>
                <a:sym typeface="Roboto"/>
              </a:rPr>
              <a:t>What is </a:t>
            </a:r>
            <a:r>
              <a:rPr lang="en-GB" sz="4200" u="sng">
                <a:solidFill>
                  <a:schemeClr val="lt1"/>
                </a:solidFill>
                <a:latin typeface="Roboto"/>
                <a:ea typeface="Roboto"/>
                <a:cs typeface="Roboto"/>
                <a:sym typeface="Roboto"/>
                <a:hlinkClick r:id="rId3">
                  <a:extLst>
                    <a:ext uri="{A12FA001-AC4F-418D-AE19-62706E023703}">
                      <ahyp:hlinkClr val="tx"/>
                    </a:ext>
                  </a:extLst>
                </a:hlinkClick>
              </a:rPr>
              <a:t>Wikidata</a:t>
            </a:r>
            <a:r>
              <a:rPr lang="en-GB" sz="4200">
                <a:solidFill>
                  <a:schemeClr val="lt1"/>
                </a:solidFill>
                <a:latin typeface="Roboto"/>
                <a:ea typeface="Roboto"/>
                <a:cs typeface="Roboto"/>
                <a:sym typeface="Roboto"/>
              </a:rPr>
              <a:t>?</a:t>
            </a:r>
            <a:endParaRPr sz="42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t/>
            </a:r>
            <a:endParaRPr>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rPr lang="en-GB" sz="3000">
                <a:solidFill>
                  <a:schemeClr val="lt1"/>
                </a:solidFill>
                <a:latin typeface="Roboto"/>
                <a:ea typeface="Roboto"/>
                <a:cs typeface="Roboto"/>
                <a:sym typeface="Roboto"/>
              </a:rPr>
              <a:t>Structured data</a:t>
            </a:r>
            <a:endParaRPr sz="30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rPr lang="en-GB" sz="3000">
                <a:solidFill>
                  <a:schemeClr val="lt1"/>
                </a:solidFill>
                <a:latin typeface="Roboto"/>
                <a:ea typeface="Roboto"/>
                <a:cs typeface="Roboto"/>
                <a:sym typeface="Roboto"/>
              </a:rPr>
              <a:t>Multilingual</a:t>
            </a:r>
            <a:endParaRPr sz="30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rPr lang="en-GB" sz="3000">
                <a:solidFill>
                  <a:schemeClr val="lt1"/>
                </a:solidFill>
                <a:latin typeface="Roboto"/>
                <a:ea typeface="Roboto"/>
                <a:cs typeface="Roboto"/>
                <a:sym typeface="Roboto"/>
              </a:rPr>
              <a:t>Anyone can edit </a:t>
            </a:r>
            <a:endParaRPr sz="30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rPr lang="en-GB" sz="3000">
                <a:solidFill>
                  <a:schemeClr val="lt1"/>
                </a:solidFill>
                <a:latin typeface="Roboto"/>
                <a:ea typeface="Roboto"/>
                <a:cs typeface="Roboto"/>
                <a:sym typeface="Roboto"/>
              </a:rPr>
              <a:t>CC0 licensed</a:t>
            </a:r>
            <a:endParaRPr sz="3000">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rPr lang="en-GB" sz="3000">
                <a:solidFill>
                  <a:schemeClr val="lt1"/>
                </a:solidFill>
                <a:latin typeface="Roboto"/>
                <a:ea typeface="Roboto"/>
                <a:cs typeface="Roboto"/>
                <a:sym typeface="Roboto"/>
              </a:rPr>
              <a:t>Identifier hub</a:t>
            </a:r>
            <a:endParaRPr sz="3000">
              <a:solidFill>
                <a:schemeClr val="lt1"/>
              </a:solidFill>
              <a:latin typeface="Roboto"/>
              <a:ea typeface="Roboto"/>
              <a:cs typeface="Roboto"/>
              <a:sym typeface="Roboto"/>
            </a:endParaRPr>
          </a:p>
          <a:p>
            <a:pPr indent="0" lvl="0" marL="360001" rtl="0" algn="l">
              <a:lnSpc>
                <a:spcPct val="115000"/>
              </a:lnSpc>
              <a:spcBef>
                <a:spcPts val="0"/>
              </a:spcBef>
              <a:spcAft>
                <a:spcPts val="0"/>
              </a:spcAft>
              <a:buClr>
                <a:schemeClr val="dk1"/>
              </a:buClr>
              <a:buSzPts val="1100"/>
              <a:buFont typeface="Arial"/>
              <a:buNone/>
            </a:pPr>
            <a:r>
              <a:rPr lang="en-GB" sz="3000">
                <a:solidFill>
                  <a:schemeClr val="lt1"/>
                </a:solidFill>
                <a:latin typeface="Roboto"/>
                <a:ea typeface="Roboto"/>
                <a:cs typeface="Roboto"/>
                <a:sym typeface="Roboto"/>
              </a:rPr>
              <a:t>Queryable</a:t>
            </a:r>
            <a:endParaRPr sz="3000">
              <a:solidFill>
                <a:schemeClr val="lt1"/>
              </a:solidFill>
              <a:latin typeface="Roboto"/>
              <a:ea typeface="Roboto"/>
              <a:cs typeface="Roboto"/>
              <a:sym typeface="Roboto"/>
            </a:endParaRPr>
          </a:p>
          <a:p>
            <a:pPr indent="0" lvl="0" marL="360001" rtl="0" algn="l">
              <a:lnSpc>
                <a:spcPct val="115000"/>
              </a:lnSpc>
              <a:spcBef>
                <a:spcPts val="0"/>
              </a:spcBef>
              <a:spcAft>
                <a:spcPts val="0"/>
              </a:spcAft>
              <a:buClr>
                <a:schemeClr val="dk1"/>
              </a:buClr>
              <a:buSzPts val="1100"/>
              <a:buFont typeface="Arial"/>
              <a:buNone/>
            </a:pPr>
            <a:r>
              <a:rPr lang="en-GB" sz="3000">
                <a:solidFill>
                  <a:schemeClr val="lt1"/>
                </a:solidFill>
                <a:latin typeface="Roboto"/>
                <a:ea typeface="Roboto"/>
                <a:cs typeface="Roboto"/>
                <a:sym typeface="Roboto"/>
              </a:rPr>
              <a:t>Data reuse</a:t>
            </a:r>
            <a:endParaRPr sz="3000">
              <a:latin typeface="Roboto"/>
              <a:ea typeface="Roboto"/>
              <a:cs typeface="Roboto"/>
              <a:sym typeface="Roboto"/>
            </a:endParaRPr>
          </a:p>
          <a:p>
            <a:pPr indent="0" lvl="0" marL="0" rtl="0" algn="l">
              <a:spcBef>
                <a:spcPts val="0"/>
              </a:spcBef>
              <a:spcAft>
                <a:spcPts val="0"/>
              </a:spcAft>
              <a:buNone/>
            </a:pPr>
            <a:r>
              <a:t/>
            </a:r>
            <a:endParaRPr/>
          </a:p>
        </p:txBody>
      </p:sp>
      <p:sp>
        <p:nvSpPr>
          <p:cNvPr id="136" name="Google Shape;136;p29"/>
          <p:cNvSpPr txBox="1"/>
          <p:nvPr/>
        </p:nvSpPr>
        <p:spPr>
          <a:xfrm>
            <a:off x="0" y="4820400"/>
            <a:ext cx="91440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900" u="sng">
                <a:solidFill>
                  <a:schemeClr val="lt1"/>
                </a:solidFill>
                <a:latin typeface="Roboto"/>
                <a:ea typeface="Roboto"/>
                <a:cs typeface="Roboto"/>
                <a:sym typeface="Roboto"/>
                <a:hlinkClick r:id="rId4">
                  <a:extLst>
                    <a:ext uri="{A12FA001-AC4F-418D-AE19-62706E023703}">
                      <ahyp:hlinkClr val="tx"/>
                    </a:ext>
                  </a:extLst>
                </a:hlinkClick>
              </a:rPr>
              <a:t>Wikidata logo</a:t>
            </a:r>
            <a:r>
              <a:rPr lang="en-GB" sz="900">
                <a:solidFill>
                  <a:schemeClr val="lt1"/>
                </a:solidFill>
                <a:latin typeface="Roboto"/>
                <a:ea typeface="Roboto"/>
                <a:cs typeface="Roboto"/>
                <a:sym typeface="Roboto"/>
              </a:rPr>
              <a:t>, Wikimedia Foundation  </a:t>
            </a:r>
            <a:r>
              <a:rPr lang="en-GB" sz="900" u="sng">
                <a:solidFill>
                  <a:schemeClr val="lt1"/>
                </a:solidFill>
                <a:latin typeface="Roboto"/>
                <a:ea typeface="Roboto"/>
                <a:cs typeface="Roboto"/>
                <a:sym typeface="Roboto"/>
                <a:hlinkClick r:id="rId5">
                  <a:extLst>
                    <a:ext uri="{A12FA001-AC4F-418D-AE19-62706E023703}">
                      <ahyp:hlinkClr val="tx"/>
                    </a:ext>
                  </a:extLst>
                </a:hlinkClick>
              </a:rPr>
              <a:t>CC0</a:t>
            </a:r>
            <a:r>
              <a:rPr lang="en-GB" sz="900">
                <a:solidFill>
                  <a:schemeClr val="lt1"/>
                </a:solidFill>
                <a:latin typeface="Roboto"/>
                <a:ea typeface="Roboto"/>
                <a:cs typeface="Roboto"/>
                <a:sym typeface="Roboto"/>
              </a:rPr>
              <a:t> via Wikicommons</a:t>
            </a:r>
            <a:endParaRPr sz="900">
              <a:solidFill>
                <a:schemeClr val="lt1"/>
              </a:solidFill>
              <a:latin typeface="Roboto"/>
              <a:ea typeface="Roboto"/>
              <a:cs typeface="Roboto"/>
              <a:sym typeface="Roboto"/>
            </a:endParaRPr>
          </a:p>
        </p:txBody>
      </p:sp>
      <p:pic>
        <p:nvPicPr>
          <p:cNvPr id="137" name="Google Shape;137;p29"/>
          <p:cNvPicPr preferRelativeResize="0"/>
          <p:nvPr/>
        </p:nvPicPr>
        <p:blipFill>
          <a:blip r:embed="rId6">
            <a:alphaModFix/>
          </a:blip>
          <a:stretch>
            <a:fillRect/>
          </a:stretch>
        </p:blipFill>
        <p:spPr>
          <a:xfrm>
            <a:off x="152400" y="311425"/>
            <a:ext cx="4523600" cy="421254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30"/>
          <p:cNvSpPr txBox="1"/>
          <p:nvPr/>
        </p:nvSpPr>
        <p:spPr>
          <a:xfrm>
            <a:off x="34650" y="4817700"/>
            <a:ext cx="5483100" cy="32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lt1"/>
                </a:solidFill>
                <a:latin typeface="Roboto"/>
                <a:ea typeface="Roboto"/>
                <a:cs typeface="Roboto"/>
                <a:sym typeface="Roboto"/>
                <a:hlinkClick r:id="rId3">
                  <a:extLst>
                    <a:ext uri="{A12FA001-AC4F-418D-AE19-62706E023703}">
                      <ahyp:hlinkClr val="tx"/>
                    </a:ext>
                  </a:extLst>
                </a:hlinkClick>
              </a:rPr>
              <a:t>Wikidata items are interconnected</a:t>
            </a:r>
            <a:r>
              <a:rPr lang="en-GB" sz="900">
                <a:solidFill>
                  <a:schemeClr val="lt1"/>
                </a:solidFill>
                <a:latin typeface="Roboto"/>
                <a:ea typeface="Roboto"/>
                <a:cs typeface="Roboto"/>
                <a:sym typeface="Roboto"/>
              </a:rPr>
              <a:t> by Siobhan Leachman </a:t>
            </a:r>
            <a:r>
              <a:rPr lang="en-GB" sz="900" u="sng">
                <a:solidFill>
                  <a:schemeClr val="lt1"/>
                </a:solidFill>
                <a:latin typeface="Roboto"/>
                <a:ea typeface="Roboto"/>
                <a:cs typeface="Roboto"/>
                <a:sym typeface="Roboto"/>
                <a:hlinkClick r:id="rId4">
                  <a:extLst>
                    <a:ext uri="{A12FA001-AC4F-418D-AE19-62706E023703}">
                      <ahyp:hlinkClr val="tx"/>
                    </a:ext>
                  </a:extLst>
                </a:hlinkClick>
              </a:rPr>
              <a:t>CC0</a:t>
            </a:r>
            <a:r>
              <a:rPr lang="en-GB" sz="900">
                <a:solidFill>
                  <a:schemeClr val="lt1"/>
                </a:solidFill>
                <a:latin typeface="Roboto"/>
                <a:ea typeface="Roboto"/>
                <a:cs typeface="Roboto"/>
                <a:sym typeface="Roboto"/>
              </a:rPr>
              <a:t> via Wikicommons</a:t>
            </a:r>
            <a:endParaRPr sz="900">
              <a:solidFill>
                <a:schemeClr val="lt1"/>
              </a:solidFill>
              <a:latin typeface="Roboto"/>
              <a:ea typeface="Roboto"/>
              <a:cs typeface="Roboto"/>
              <a:sym typeface="Roboto"/>
            </a:endParaRPr>
          </a:p>
        </p:txBody>
      </p:sp>
      <p:sp>
        <p:nvSpPr>
          <p:cNvPr id="143" name="Google Shape;143;p30"/>
          <p:cNvSpPr txBox="1"/>
          <p:nvPr/>
        </p:nvSpPr>
        <p:spPr>
          <a:xfrm>
            <a:off x="55450" y="13875"/>
            <a:ext cx="9060000" cy="741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Structured and linked </a:t>
            </a:r>
            <a:r>
              <a:rPr lang="en-GB" sz="4800">
                <a:solidFill>
                  <a:schemeClr val="lt1"/>
                </a:solidFill>
                <a:latin typeface="Roboto"/>
                <a:ea typeface="Roboto"/>
                <a:cs typeface="Roboto"/>
                <a:sym typeface="Roboto"/>
              </a:rPr>
              <a:t>data</a:t>
            </a:r>
            <a:endParaRPr sz="4800">
              <a:solidFill>
                <a:schemeClr val="lt1"/>
              </a:solidFill>
              <a:latin typeface="Roboto"/>
              <a:ea typeface="Roboto"/>
              <a:cs typeface="Roboto"/>
              <a:sym typeface="Roboto"/>
            </a:endParaRPr>
          </a:p>
        </p:txBody>
      </p:sp>
      <p:pic>
        <p:nvPicPr>
          <p:cNvPr id="144" name="Google Shape;144;p30"/>
          <p:cNvPicPr preferRelativeResize="0"/>
          <p:nvPr/>
        </p:nvPicPr>
        <p:blipFill>
          <a:blip r:embed="rId5">
            <a:alphaModFix/>
          </a:blip>
          <a:stretch>
            <a:fillRect/>
          </a:stretch>
        </p:blipFill>
        <p:spPr>
          <a:xfrm>
            <a:off x="2218825" y="907875"/>
            <a:ext cx="4706346" cy="37574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31"/>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150" name="Google Shape;150;p31"/>
          <p:cNvSpPr txBox="1"/>
          <p:nvPr/>
        </p:nvSpPr>
        <p:spPr>
          <a:xfrm>
            <a:off x="55450" y="13875"/>
            <a:ext cx="9060000" cy="741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Multilingual </a:t>
            </a:r>
            <a:r>
              <a:rPr lang="en-GB" sz="4800">
                <a:solidFill>
                  <a:schemeClr val="lt1"/>
                </a:solidFill>
                <a:latin typeface="Roboto"/>
                <a:ea typeface="Roboto"/>
                <a:cs typeface="Roboto"/>
                <a:sym typeface="Roboto"/>
              </a:rPr>
              <a:t>data</a:t>
            </a:r>
            <a:endParaRPr sz="4800">
              <a:solidFill>
                <a:schemeClr val="lt1"/>
              </a:solidFill>
              <a:latin typeface="Roboto"/>
              <a:ea typeface="Roboto"/>
              <a:cs typeface="Roboto"/>
              <a:sym typeface="Roboto"/>
            </a:endParaRPr>
          </a:p>
        </p:txBody>
      </p:sp>
      <p:sp>
        <p:nvSpPr>
          <p:cNvPr id="151" name="Google Shape;151;p31"/>
          <p:cNvSpPr txBox="1"/>
          <p:nvPr/>
        </p:nvSpPr>
        <p:spPr>
          <a:xfrm>
            <a:off x="7950" y="4834400"/>
            <a:ext cx="9144000" cy="30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u="sng">
                <a:solidFill>
                  <a:schemeClr val="lt1"/>
                </a:solidFill>
                <a:latin typeface="Roboto"/>
                <a:ea typeface="Roboto"/>
                <a:cs typeface="Roboto"/>
                <a:sym typeface="Roboto"/>
                <a:hlinkClick r:id="rId3">
                  <a:extLst>
                    <a:ext uri="{A12FA001-AC4F-418D-AE19-62706E023703}">
                      <ahyp:hlinkClr val="tx"/>
                    </a:ext>
                  </a:extLst>
                </a:hlinkClick>
              </a:rPr>
              <a:t>Screenshot of Ynes Mexia wikidata item</a:t>
            </a:r>
            <a:r>
              <a:rPr lang="en-GB" sz="800">
                <a:solidFill>
                  <a:schemeClr val="lt1"/>
                </a:solidFill>
                <a:latin typeface="Roboto"/>
                <a:ea typeface="Roboto"/>
                <a:cs typeface="Roboto"/>
                <a:sym typeface="Roboto"/>
              </a:rPr>
              <a:t>, </a:t>
            </a:r>
            <a:r>
              <a:rPr lang="en-GB" sz="800" u="sng">
                <a:solidFill>
                  <a:schemeClr val="lt1"/>
                </a:solidFill>
                <a:latin typeface="Roboto"/>
                <a:ea typeface="Roboto"/>
                <a:cs typeface="Roboto"/>
                <a:sym typeface="Roboto"/>
                <a:hlinkClick r:id="rId4">
                  <a:extLst>
                    <a:ext uri="{A12FA001-AC4F-418D-AE19-62706E023703}">
                      <ahyp:hlinkClr val="tx"/>
                    </a:ext>
                  </a:extLst>
                </a:hlinkClick>
              </a:rPr>
              <a:t>CC BY-SA 4.0</a:t>
            </a:r>
            <a:endParaRPr sz="800">
              <a:solidFill>
                <a:schemeClr val="lt1"/>
              </a:solidFill>
              <a:latin typeface="Roboto"/>
              <a:ea typeface="Roboto"/>
              <a:cs typeface="Roboto"/>
              <a:sym typeface="Roboto"/>
            </a:endParaRPr>
          </a:p>
        </p:txBody>
      </p:sp>
      <p:pic>
        <p:nvPicPr>
          <p:cNvPr id="152" name="Google Shape;152;p31"/>
          <p:cNvPicPr preferRelativeResize="0"/>
          <p:nvPr/>
        </p:nvPicPr>
        <p:blipFill>
          <a:blip r:embed="rId5">
            <a:alphaModFix/>
          </a:blip>
          <a:stretch>
            <a:fillRect/>
          </a:stretch>
        </p:blipFill>
        <p:spPr>
          <a:xfrm>
            <a:off x="2027250" y="880275"/>
            <a:ext cx="5326326" cy="40031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32"/>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158" name="Google Shape;158;p32"/>
          <p:cNvSpPr txBox="1"/>
          <p:nvPr/>
        </p:nvSpPr>
        <p:spPr>
          <a:xfrm>
            <a:off x="55450" y="13875"/>
            <a:ext cx="9060000" cy="741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Anyone can edit</a:t>
            </a:r>
            <a:endParaRPr sz="4800">
              <a:solidFill>
                <a:schemeClr val="lt1"/>
              </a:solidFill>
              <a:latin typeface="Roboto"/>
              <a:ea typeface="Roboto"/>
              <a:cs typeface="Roboto"/>
              <a:sym typeface="Roboto"/>
            </a:endParaRPr>
          </a:p>
        </p:txBody>
      </p:sp>
      <p:sp>
        <p:nvSpPr>
          <p:cNvPr id="159" name="Google Shape;159;p32"/>
          <p:cNvSpPr txBox="1"/>
          <p:nvPr/>
        </p:nvSpPr>
        <p:spPr>
          <a:xfrm>
            <a:off x="23850" y="4770775"/>
            <a:ext cx="9064500" cy="372600"/>
          </a:xfrm>
          <a:prstGeom prst="rect">
            <a:avLst/>
          </a:prstGeom>
          <a:noFill/>
          <a:ln>
            <a:noFill/>
          </a:ln>
        </p:spPr>
        <p:txBody>
          <a:bodyPr anchorCtr="0" anchor="t" bIns="91425" lIns="91425" spcFirstLastPara="1" rIns="91425" wrap="square" tIns="91425">
            <a:noAutofit/>
          </a:bodyPr>
          <a:lstStyle/>
          <a:p>
            <a:pPr indent="0" lvl="0" marL="0" rtl="0" algn="l">
              <a:lnSpc>
                <a:spcPct val="137500"/>
              </a:lnSpc>
              <a:spcBef>
                <a:spcPts val="0"/>
              </a:spcBef>
              <a:spcAft>
                <a:spcPts val="600"/>
              </a:spcAft>
              <a:buNone/>
            </a:pPr>
            <a:r>
              <a:rPr lang="en-GB" sz="800" u="sng">
                <a:solidFill>
                  <a:schemeClr val="lt1"/>
                </a:solidFill>
                <a:latin typeface="Roboto"/>
                <a:ea typeface="Roboto"/>
                <a:cs typeface="Roboto"/>
                <a:sym typeface="Roboto"/>
                <a:hlinkClick r:id="rId3">
                  <a:extLst>
                    <a:ext uri="{A12FA001-AC4F-418D-AE19-62706E023703}">
                      <ahyp:hlinkClr val="tx"/>
                    </a:ext>
                  </a:extLst>
                </a:hlinkClick>
              </a:rPr>
              <a:t>Wikidata Advocates in Emerging Communities</a:t>
            </a:r>
            <a:r>
              <a:rPr lang="en-GB" sz="800">
                <a:solidFill>
                  <a:schemeClr val="lt1"/>
                </a:solidFill>
                <a:latin typeface="Roboto"/>
                <a:ea typeface="Roboto"/>
                <a:cs typeface="Roboto"/>
                <a:sym typeface="Roboto"/>
              </a:rPr>
              <a:t> by Wikimedia Germany and Reboot, </a:t>
            </a:r>
            <a:r>
              <a:rPr lang="en-GB" sz="800" u="sng">
                <a:solidFill>
                  <a:schemeClr val="lt1"/>
                </a:solidFill>
                <a:latin typeface="Roboto"/>
                <a:ea typeface="Roboto"/>
                <a:cs typeface="Roboto"/>
                <a:sym typeface="Roboto"/>
                <a:hlinkClick r:id="rId4">
                  <a:extLst>
                    <a:ext uri="{A12FA001-AC4F-418D-AE19-62706E023703}">
                      <ahyp:hlinkClr val="tx"/>
                    </a:ext>
                  </a:extLst>
                </a:hlinkClick>
              </a:rPr>
              <a:t>CC BY-SA 4.0</a:t>
            </a:r>
            <a:r>
              <a:rPr lang="en-GB" sz="800">
                <a:solidFill>
                  <a:schemeClr val="lt1"/>
                </a:solidFill>
                <a:latin typeface="Roboto"/>
                <a:ea typeface="Roboto"/>
                <a:cs typeface="Roboto"/>
                <a:sym typeface="Roboto"/>
              </a:rPr>
              <a:t>, via Wikimedia Commons</a:t>
            </a:r>
            <a:endParaRPr sz="800">
              <a:solidFill>
                <a:schemeClr val="lt1"/>
              </a:solidFill>
              <a:latin typeface="Roboto"/>
              <a:ea typeface="Roboto"/>
              <a:cs typeface="Roboto"/>
              <a:sym typeface="Roboto"/>
            </a:endParaRPr>
          </a:p>
        </p:txBody>
      </p:sp>
      <p:pic>
        <p:nvPicPr>
          <p:cNvPr id="160" name="Google Shape;160;p32"/>
          <p:cNvPicPr preferRelativeResize="0"/>
          <p:nvPr/>
        </p:nvPicPr>
        <p:blipFill>
          <a:blip r:embed="rId5">
            <a:alphaModFix/>
          </a:blip>
          <a:stretch>
            <a:fillRect/>
          </a:stretch>
        </p:blipFill>
        <p:spPr>
          <a:xfrm>
            <a:off x="717825" y="1080400"/>
            <a:ext cx="7735246" cy="35857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33"/>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166" name="Google Shape;166;p33"/>
          <p:cNvSpPr txBox="1"/>
          <p:nvPr/>
        </p:nvSpPr>
        <p:spPr>
          <a:xfrm>
            <a:off x="55450" y="13875"/>
            <a:ext cx="9060000" cy="741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4800">
                <a:solidFill>
                  <a:schemeClr val="lt1"/>
                </a:solidFill>
                <a:latin typeface="Roboto"/>
                <a:ea typeface="Roboto"/>
                <a:cs typeface="Roboto"/>
                <a:sym typeface="Roboto"/>
              </a:rPr>
              <a:t>CC0 License</a:t>
            </a:r>
            <a:endParaRPr sz="4800">
              <a:solidFill>
                <a:schemeClr val="lt1"/>
              </a:solidFill>
              <a:latin typeface="Roboto"/>
              <a:ea typeface="Roboto"/>
              <a:cs typeface="Roboto"/>
              <a:sym typeface="Roboto"/>
            </a:endParaRPr>
          </a:p>
        </p:txBody>
      </p:sp>
      <p:sp>
        <p:nvSpPr>
          <p:cNvPr id="167" name="Google Shape;167;p33"/>
          <p:cNvSpPr txBox="1"/>
          <p:nvPr/>
        </p:nvSpPr>
        <p:spPr>
          <a:xfrm>
            <a:off x="23850" y="4842350"/>
            <a:ext cx="9144000" cy="30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u="sng">
                <a:solidFill>
                  <a:schemeClr val="lt1"/>
                </a:solidFill>
                <a:latin typeface="Roboto"/>
                <a:ea typeface="Roboto"/>
                <a:cs typeface="Roboto"/>
                <a:sym typeface="Roboto"/>
                <a:hlinkClick r:id="rId3">
                  <a:extLst>
                    <a:ext uri="{A12FA001-AC4F-418D-AE19-62706E023703}">
                      <ahyp:hlinkClr val="tx"/>
                    </a:ext>
                  </a:extLst>
                </a:hlinkClick>
              </a:rPr>
              <a:t>Open Data CC0</a:t>
            </a:r>
            <a:r>
              <a:rPr lang="en-GB" sz="800">
                <a:solidFill>
                  <a:schemeClr val="lt1"/>
                </a:solidFill>
                <a:latin typeface="Roboto"/>
                <a:ea typeface="Roboto"/>
                <a:cs typeface="Roboto"/>
                <a:sym typeface="Roboto"/>
              </a:rPr>
              <a:t> by Jan Ainali, </a:t>
            </a:r>
            <a:r>
              <a:rPr lang="en-GB" sz="800" u="sng">
                <a:solidFill>
                  <a:schemeClr val="lt1"/>
                </a:solidFill>
                <a:latin typeface="Roboto"/>
                <a:ea typeface="Roboto"/>
                <a:cs typeface="Roboto"/>
                <a:sym typeface="Roboto"/>
                <a:hlinkClick r:id="rId4">
                  <a:extLst>
                    <a:ext uri="{A12FA001-AC4F-418D-AE19-62706E023703}">
                      <ahyp:hlinkClr val="tx"/>
                    </a:ext>
                  </a:extLst>
                </a:hlinkClick>
              </a:rPr>
              <a:t>CC0</a:t>
            </a:r>
            <a:r>
              <a:rPr lang="en-GB" sz="800">
                <a:solidFill>
                  <a:schemeClr val="lt1"/>
                </a:solidFill>
                <a:latin typeface="Roboto"/>
                <a:ea typeface="Roboto"/>
                <a:cs typeface="Roboto"/>
                <a:sym typeface="Roboto"/>
              </a:rPr>
              <a:t>, via Wikimedia Commons</a:t>
            </a:r>
            <a:endParaRPr sz="800">
              <a:solidFill>
                <a:schemeClr val="lt1"/>
              </a:solidFill>
              <a:latin typeface="Roboto"/>
              <a:ea typeface="Roboto"/>
              <a:cs typeface="Roboto"/>
              <a:sym typeface="Roboto"/>
            </a:endParaRPr>
          </a:p>
        </p:txBody>
      </p:sp>
      <p:pic>
        <p:nvPicPr>
          <p:cNvPr id="168" name="Google Shape;168;p33"/>
          <p:cNvPicPr preferRelativeResize="0"/>
          <p:nvPr/>
        </p:nvPicPr>
        <p:blipFill>
          <a:blip r:embed="rId5">
            <a:alphaModFix/>
          </a:blip>
          <a:stretch>
            <a:fillRect/>
          </a:stretch>
        </p:blipFill>
        <p:spPr>
          <a:xfrm>
            <a:off x="1794613" y="894075"/>
            <a:ext cx="5602468" cy="38096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